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4"/>
  </p:notesMasterIdLst>
  <p:sldIdLst>
    <p:sldId id="285" r:id="rId5"/>
    <p:sldId id="277" r:id="rId6"/>
    <p:sldId id="317" r:id="rId7"/>
    <p:sldId id="299" r:id="rId8"/>
    <p:sldId id="318" r:id="rId9"/>
    <p:sldId id="300" r:id="rId10"/>
    <p:sldId id="315" r:id="rId11"/>
    <p:sldId id="302" r:id="rId12"/>
    <p:sldId id="304" r:id="rId13"/>
    <p:sldId id="303" r:id="rId14"/>
    <p:sldId id="301" r:id="rId15"/>
    <p:sldId id="323" r:id="rId16"/>
    <p:sldId id="324" r:id="rId17"/>
    <p:sldId id="312" r:id="rId18"/>
    <p:sldId id="314" r:id="rId19"/>
    <p:sldId id="320" r:id="rId20"/>
    <p:sldId id="322" r:id="rId21"/>
    <p:sldId id="325" r:id="rId22"/>
    <p:sldId id="294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3289"/>
    <a:srgbClr val="617B6C"/>
    <a:srgbClr val="183D70"/>
    <a:srgbClr val="164579"/>
    <a:srgbClr val="15559B"/>
    <a:srgbClr val="15569B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35" autoAdjust="0"/>
  </p:normalViewPr>
  <p:slideViewPr>
    <p:cSldViewPr snapToGrid="0">
      <p:cViewPr varScale="1">
        <p:scale>
          <a:sx n="87" d="100"/>
          <a:sy n="87" d="100"/>
        </p:scale>
        <p:origin x="66" y="2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58CE7A-FC2C-44CE-B6E3-1F2086425175}" type="datetimeFigureOut">
              <a:rPr lang="en-GB" smtClean="0"/>
              <a:t>08/02/2022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EEC687-9EF1-4BCC-99FE-E4A185F9FB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114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EEC687-9EF1-4BCC-99FE-E4A185F9FBF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6127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EEC687-9EF1-4BCC-99FE-E4A185F9FBFF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94901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EEC687-9EF1-4BCC-99FE-E4A185F9FBFF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9789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EEC687-9EF1-4BCC-99FE-E4A185F9FBFF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79042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EEC687-9EF1-4BCC-99FE-E4A185F9FBFF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3719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EEC687-9EF1-4BCC-99FE-E4A185F9FBFF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36989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EEC687-9EF1-4BCC-99FE-E4A185F9FBFF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56083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EEC687-9EF1-4BCC-99FE-E4A185F9FBFF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9538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EEC687-9EF1-4BCC-99FE-E4A185F9FBFF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0651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EEC687-9EF1-4BCC-99FE-E4A185F9FBFF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927193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EEC687-9EF1-4BCC-99FE-E4A185F9FBFF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293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EEC687-9EF1-4BCC-99FE-E4A185F9FBF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05409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EEC687-9EF1-4BCC-99FE-E4A185F9FBF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63209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EEC687-9EF1-4BCC-99FE-E4A185F9FBF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17937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EEC687-9EF1-4BCC-99FE-E4A185F9FBF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59504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EEC687-9EF1-4BCC-99FE-E4A185F9FBF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69161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EEC687-9EF1-4BCC-99FE-E4A185F9FBF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07946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EEC687-9EF1-4BCC-99FE-E4A185F9FBFF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63610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EEC687-9EF1-4BCC-99FE-E4A185F9FBFF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3228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A0DD5-CFC1-49CF-9844-0E255C0262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1236" y="1041400"/>
            <a:ext cx="9144000" cy="2387600"/>
          </a:xfrm>
          <a:prstGeom prst="rect">
            <a:avLst/>
          </a:prstGeom>
        </p:spPr>
        <p:txBody>
          <a:bodyPr anchor="t"/>
          <a:lstStyle>
            <a:lvl1pPr algn="l">
              <a:defRPr sz="5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23E937-2005-4C46-B6D5-DBF09157D6A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1236" y="3588390"/>
            <a:ext cx="9144000" cy="122927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8560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C69E9-A883-4B61-AC50-1050FCE4A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7F7A69-AC70-413C-B530-5304021FD1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AB4BE5-0870-4BB7-B959-3147D874A6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871C3F1-D5B7-452C-ADB7-4AA788EB57ED}" type="datetimeFigureOut">
              <a:rPr lang="en-GB" smtClean="0"/>
              <a:t>08/02/2022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B2F1A0-29CF-4E20-9498-984BB7EC0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6D70F3-DDDE-4AE5-9FE9-91ABA7C5A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91BE101-3DE6-48C2-A743-F391E12DEE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5064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C39E5B-1056-4351-9001-C51EFD91E2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7AF235-7F89-421D-89E8-11526329A1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E796C4-AD48-4877-9344-F4C1769B0D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871C3F1-D5B7-452C-ADB7-4AA788EB57ED}" type="datetimeFigureOut">
              <a:rPr lang="en-GB" smtClean="0"/>
              <a:t>08/02/2022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014B36-3B30-4E25-8771-23BD1D204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E9ABF6-4886-4F16-9558-748D7A832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91BE101-3DE6-48C2-A743-F391E12DEE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2007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AED00-50A4-45B0-84DF-50CD5F15D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059E87-DBAA-4DA0-9FAD-91046852FC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417387-1175-45A0-96A7-4229B067302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871C3F1-D5B7-452C-ADB7-4AA788EB57ED}" type="datetimeFigureOut">
              <a:rPr lang="en-GB" smtClean="0"/>
              <a:t>08/02/2022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88357E-0853-4CB0-A258-601DA3C05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7CDE2C-0EE6-4716-98B9-ADE0FF76D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91BE101-3DE6-48C2-A743-F391E12DEE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628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5DC12-B984-4936-B233-C9F11B859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10C556-F589-48EB-8745-37DF6E745B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30360D-A35E-40F4-8D18-00080B29D5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871C3F1-D5B7-452C-ADB7-4AA788EB57ED}" type="datetimeFigureOut">
              <a:rPr lang="en-GB" smtClean="0"/>
              <a:t>08/02/2022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0F3510-54B8-4DBF-A354-9F60261F9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D20DA2-5A44-4CA0-A54D-277BFFF95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91BE101-3DE6-48C2-A743-F391E12DEE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405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7A977-C0E1-4C8E-8DD5-FE6971221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AE7B57-58BF-477A-9D0E-D29FC52B60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CD61DE-B05B-4BDB-91D5-C3B5D1E03F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8E3794-DD48-4D53-8109-C8F553C075F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871C3F1-D5B7-452C-ADB7-4AA788EB57ED}" type="datetimeFigureOut">
              <a:rPr lang="en-GB" smtClean="0"/>
              <a:t>08/02/2022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548101-6022-45CF-9F61-3457310A0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02369D-ED39-4371-9544-54A3E94D5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91BE101-3DE6-48C2-A743-F391E12DEE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807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23389-1161-4D58-9382-988606EB1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BDB3C8-B29F-4EAE-B30D-73BAA7EC29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65FAFB-17EE-4C71-89CA-20D175259D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32F258-B6D6-4A1F-8027-1901A4A773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BBEDF5-5582-4AC2-99F0-5C97203894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251B94-C1D7-4103-9D60-6B4DF455ED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871C3F1-D5B7-452C-ADB7-4AA788EB57ED}" type="datetimeFigureOut">
              <a:rPr lang="en-GB" smtClean="0"/>
              <a:t>08/02/2022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7E6882-D36A-4643-966D-554021423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368A83-0FAF-4B2F-94E5-8BA923154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91BE101-3DE6-48C2-A743-F391E12DEE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3410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B4B0B-9EBB-42C8-AB04-E3E9B6A7D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F8DA8E-69B4-4C27-B413-0F07E21CD8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871C3F1-D5B7-452C-ADB7-4AA788EB57ED}" type="datetimeFigureOut">
              <a:rPr lang="en-GB" smtClean="0"/>
              <a:t>08/02/2022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1558A8-0E99-495D-B8D2-13091B6E0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695B8A-EA9D-4994-AFDB-73679C992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91BE101-3DE6-48C2-A743-F391E12DEE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1916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B856E0-2867-4331-86C3-92EAB860843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871C3F1-D5B7-452C-ADB7-4AA788EB57ED}" type="datetimeFigureOut">
              <a:rPr lang="en-GB" smtClean="0"/>
              <a:t>08/02/2022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D7F1BF-EE6B-4B71-866E-122B2CC94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9456D6-C426-4A52-8D8D-AAFCE10EC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91BE101-3DE6-48C2-A743-F391E12DEE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7375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36BC8-D38E-4FDF-B576-F9FB6B26A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BBF872-168B-4447-88E6-42D09A96C6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7D96E4-EE58-4198-853E-2BFC987658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08702F-E4AE-4FEE-9301-035B983C854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871C3F1-D5B7-452C-ADB7-4AA788EB57ED}" type="datetimeFigureOut">
              <a:rPr lang="en-GB" smtClean="0"/>
              <a:t>08/02/2022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B56B09-3443-40ED-A22A-C36E648F8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DF3463-F83F-439C-8F65-A48B2942C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91BE101-3DE6-48C2-A743-F391E12DEE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9797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C8BB1-1087-4394-B48F-1A733FD8A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C3158F-B576-4878-98FA-4322C61583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1B3C7A-5CC4-4F11-938B-82DBF57BD9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65357B-5FCC-4613-B869-127308504A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871C3F1-D5B7-452C-ADB7-4AA788EB57ED}" type="datetimeFigureOut">
              <a:rPr lang="en-GB" smtClean="0"/>
              <a:t>08/02/2022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8B56EC-2113-4498-A441-960F9D719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425FEB-2C80-46DF-973F-43BD89A65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91BE101-3DE6-48C2-A743-F391E12DEE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8316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4695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ur-lex.europa.eu/legal-content/EN/ALL/?uri=celex%3A31979L0007" TargetMode="External"/><Relationship Id="rId5" Type="http://schemas.openxmlformats.org/officeDocument/2006/relationships/hyperlink" Target="https://eur-lex.europa.eu/legal-content/EN/TXT/?uri=celex%3A32010L0041" TargetMode="External"/><Relationship Id="rId4" Type="http://schemas.openxmlformats.org/officeDocument/2006/relationships/image" Target="../media/image2.png"/><Relationship Id="rId9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BD77CB20-9FE4-46A9-824D-E9F35AF762F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403"/>
          <a:stretch/>
        </p:blipFill>
        <p:spPr>
          <a:xfrm>
            <a:off x="802601" y="5255395"/>
            <a:ext cx="2746055" cy="1177473"/>
          </a:xfrm>
          <a:prstGeom prst="rect">
            <a:avLst/>
          </a:prstGeom>
        </p:spPr>
      </p:pic>
      <p:pic>
        <p:nvPicPr>
          <p:cNvPr id="13" name="Picture 12" descr="Diagram&#10;&#10;Description automatically generated">
            <a:extLst>
              <a:ext uri="{FF2B5EF4-FFF2-40B4-BE49-F238E27FC236}">
                <a16:creationId xmlns:a16="http://schemas.microsoft.com/office/drawing/2014/main" id="{8ED07C7C-8E17-47A2-85EA-59B7A3FA892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40" t="-4674" r="3537" b="7059"/>
          <a:stretch/>
        </p:blipFill>
        <p:spPr>
          <a:xfrm>
            <a:off x="8488907" y="2094743"/>
            <a:ext cx="3703093" cy="433812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FD6B65D-0949-4C15-9FC9-CA6633F49A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1972" y="1651997"/>
            <a:ext cx="8465224" cy="895350"/>
          </a:xfrm>
        </p:spPr>
        <p:txBody>
          <a:bodyPr anchor="t" anchorCtr="0">
            <a:normAutofit fontScale="90000"/>
          </a:bodyPr>
          <a:lstStyle/>
          <a:p>
            <a:pPr lvl="1"/>
            <a:r>
              <a:rPr lang="en-GB" sz="3100" b="1" dirty="0">
                <a:solidFill>
                  <a:schemeClr val="tx1"/>
                </a:solidFill>
              </a:rPr>
              <a:t>Equality and Human Rights for Disabled People after Brexit: </a:t>
            </a:r>
            <a:br>
              <a:rPr lang="en-GB" sz="3100" b="1" dirty="0">
                <a:solidFill>
                  <a:schemeClr val="tx1"/>
                </a:solidFill>
              </a:rPr>
            </a:br>
            <a:r>
              <a:rPr lang="en-GB" sz="3100" b="1" dirty="0">
                <a:solidFill>
                  <a:schemeClr val="tx1"/>
                </a:solidFill>
              </a:rPr>
              <a:t>UK Government’s commitment under Article 2, Protocol</a:t>
            </a:r>
            <a:br>
              <a:rPr lang="en-GB" sz="3100" b="1" dirty="0">
                <a:solidFill>
                  <a:schemeClr val="tx1"/>
                </a:solidFill>
              </a:rPr>
            </a:br>
            <a:endParaRPr lang="en-GB" sz="3100" b="1" dirty="0">
              <a:solidFill>
                <a:srgbClr val="164579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5640ED-123A-47A3-8CD3-9331F2EB6D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1972" y="2922932"/>
            <a:ext cx="8465224" cy="1907331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GB" b="1" dirty="0">
              <a:solidFill>
                <a:srgbClr val="617B6C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b="1" dirty="0">
                <a:solidFill>
                  <a:srgbClr val="617B6C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Roisin Mallon</a:t>
            </a:r>
            <a:r>
              <a:rPr lang="en-GB" dirty="0">
                <a:solidFill>
                  <a:srgbClr val="617B6C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 Director, ECNI, Dedicated Mechanism </a:t>
            </a:r>
            <a:br>
              <a:rPr lang="en-GB" dirty="0">
                <a:solidFill>
                  <a:srgbClr val="617B6C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b="1" dirty="0">
                <a:solidFill>
                  <a:srgbClr val="617B6C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Claire McCann</a:t>
            </a:r>
            <a:r>
              <a:rPr lang="en-GB" dirty="0">
                <a:solidFill>
                  <a:srgbClr val="617B6C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, Senior Policy and Research Officer, </a:t>
            </a:r>
            <a:r>
              <a:rPr lang="en-GB" dirty="0">
                <a:solidFill>
                  <a:srgbClr val="617B6C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NIHRC, Dedicated Mechanism</a:t>
            </a:r>
            <a:endParaRPr lang="en-GB" dirty="0">
              <a:solidFill>
                <a:srgbClr val="773289"/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solidFill>
                  <a:srgbClr val="773289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7 December 2021</a:t>
            </a:r>
            <a:endParaRPr lang="en-GB" dirty="0">
              <a:solidFill>
                <a:srgbClr val="773289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endParaRPr lang="en-GB" dirty="0">
              <a:solidFill>
                <a:srgbClr val="617B6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 descr="Graphical user interface, text, website&#10;&#10;Description automatically generated">
            <a:extLst>
              <a:ext uri="{FF2B5EF4-FFF2-40B4-BE49-F238E27FC236}">
                <a16:creationId xmlns:a16="http://schemas.microsoft.com/office/drawing/2014/main" id="{50A21FBB-C9A1-4A00-883A-4DF1D0E402F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99"/>
          <a:stretch/>
        </p:blipFill>
        <p:spPr>
          <a:xfrm>
            <a:off x="802602" y="136307"/>
            <a:ext cx="2506655" cy="9376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1969484-ADDD-445E-ACFD-32A380110260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5440" r="16752" b="63947"/>
          <a:stretch/>
        </p:blipFill>
        <p:spPr>
          <a:xfrm>
            <a:off x="-1" y="6432868"/>
            <a:ext cx="12192001" cy="42513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E23B3E0-75A8-4424-B77E-A4FBD983A7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82" t="26173" r="12076" b="29049"/>
          <a:stretch/>
        </p:blipFill>
        <p:spPr>
          <a:xfrm>
            <a:off x="7842391" y="190543"/>
            <a:ext cx="3436084" cy="937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092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BD77CB20-9FE4-46A9-824D-E9F35AF762F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403"/>
          <a:stretch/>
        </p:blipFill>
        <p:spPr>
          <a:xfrm>
            <a:off x="802601" y="5255395"/>
            <a:ext cx="2746055" cy="1177473"/>
          </a:xfrm>
          <a:prstGeom prst="rect">
            <a:avLst/>
          </a:prstGeom>
        </p:spPr>
      </p:pic>
      <p:pic>
        <p:nvPicPr>
          <p:cNvPr id="13" name="Picture 12" descr="Diagram&#10;&#10;Description automatically generated">
            <a:extLst>
              <a:ext uri="{FF2B5EF4-FFF2-40B4-BE49-F238E27FC236}">
                <a16:creationId xmlns:a16="http://schemas.microsoft.com/office/drawing/2014/main" id="{8ED07C7C-8E17-47A2-85EA-59B7A3FA892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40" t="-4674" r="3537" b="7059"/>
          <a:stretch/>
        </p:blipFill>
        <p:spPr>
          <a:xfrm>
            <a:off x="8488907" y="2094743"/>
            <a:ext cx="3703093" cy="433812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FD6B65D-0949-4C15-9FC9-CA6633F49A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561" y="1339103"/>
            <a:ext cx="8776827" cy="1402808"/>
          </a:xfrm>
        </p:spPr>
        <p:txBody>
          <a:bodyPr anchor="t" anchorCtr="0">
            <a:normAutofit/>
          </a:bodyPr>
          <a:lstStyle/>
          <a:p>
            <a:pPr algn="l"/>
            <a:r>
              <a:rPr lang="en-GB" sz="3600" b="1" dirty="0">
                <a:solidFill>
                  <a:srgbClr val="164579"/>
                </a:solidFill>
                <a:latin typeface="+mn-lt"/>
                <a:cs typeface="Arial" panose="020B0604020202020204" pitchFamily="34" charset="0"/>
              </a:rPr>
              <a:t>How is the commitment implemented?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5640ED-123A-47A3-8CD3-9331F2EB6D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2561" y="2094743"/>
            <a:ext cx="9087259" cy="3127892"/>
          </a:xfrm>
        </p:spPr>
        <p:txBody>
          <a:bodyPr/>
          <a:lstStyle/>
          <a:p>
            <a:pPr>
              <a:spcBef>
                <a:spcPts val="0"/>
              </a:spcBef>
              <a:buClr>
                <a:srgbClr val="773289"/>
              </a:buClr>
            </a:pPr>
            <a:r>
              <a:rPr lang="en-GB" dirty="0">
                <a:solidFill>
                  <a:srgbClr val="773289"/>
                </a:solidFill>
                <a:latin typeface="+mn-lt"/>
              </a:rPr>
              <a:t>Dedicated Mechanism</a:t>
            </a:r>
          </a:p>
          <a:p>
            <a:pPr marL="342900" indent="-342900">
              <a:spcBef>
                <a:spcPts val="0"/>
              </a:spcBef>
              <a:buClr>
                <a:srgbClr val="773289"/>
              </a:buClr>
              <a:buFont typeface="Arial" panose="020B0604020202020204" pitchFamily="34" charset="0"/>
              <a:buChar char="•"/>
            </a:pPr>
            <a:r>
              <a:rPr lang="en-GB" dirty="0">
                <a:latin typeface="+mn-lt"/>
              </a:rPr>
              <a:t>ECNI/NIHRC – new powers and duties from 1 Jan 2021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ts val="1100"/>
            </a:pPr>
            <a:endParaRPr lang="en-GB" dirty="0">
              <a:solidFill>
                <a:srgbClr val="773289"/>
              </a:solidFill>
              <a:latin typeface="+mn-lt"/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SzPts val="1100"/>
            </a:pPr>
            <a:r>
              <a:rPr lang="en-GB" dirty="0">
                <a:solidFill>
                  <a:srgbClr val="773289"/>
                </a:solidFill>
                <a:latin typeface="+mn-lt"/>
              </a:rPr>
              <a:t>North/South oversight arrangements:</a:t>
            </a:r>
          </a:p>
          <a:p>
            <a:pPr marL="342900" indent="-342900">
              <a:spcBef>
                <a:spcPts val="0"/>
              </a:spcBef>
              <a:buClr>
                <a:srgbClr val="773289"/>
              </a:buClr>
              <a:buFont typeface="Arial" panose="020B0604020202020204" pitchFamily="34" charset="0"/>
              <a:buChar char="•"/>
            </a:pPr>
            <a:r>
              <a:rPr lang="en-GB" dirty="0">
                <a:latin typeface="+mn-lt"/>
              </a:rPr>
              <a:t>Commissions working with Irish Human Rights and Equality Commission (IHREC) on island of Ireland oversight</a:t>
            </a:r>
          </a:p>
          <a:p>
            <a:pPr>
              <a:spcBef>
                <a:spcPts val="0"/>
              </a:spcBef>
              <a:buClr>
                <a:srgbClr val="773289"/>
              </a:buClr>
            </a:pPr>
            <a:endParaRPr lang="en-GB" dirty="0">
              <a:solidFill>
                <a:srgbClr val="773289"/>
              </a:solidFill>
              <a:latin typeface="+mn-lt"/>
            </a:endParaRPr>
          </a:p>
          <a:p>
            <a:pPr>
              <a:spcBef>
                <a:spcPts val="0"/>
              </a:spcBef>
              <a:buClr>
                <a:srgbClr val="773289"/>
              </a:buClr>
            </a:pPr>
            <a:r>
              <a:rPr lang="en-GB" dirty="0">
                <a:solidFill>
                  <a:srgbClr val="773289"/>
                </a:solidFill>
                <a:latin typeface="+mn-lt"/>
              </a:rPr>
              <a:t>International aspect</a:t>
            </a:r>
          </a:p>
          <a:p>
            <a:pPr marL="342900" indent="-342900">
              <a:spcBef>
                <a:spcPts val="0"/>
              </a:spcBef>
              <a:buClr>
                <a:srgbClr val="773289"/>
              </a:buClr>
              <a:buFont typeface="Arial" panose="020B0604020202020204" pitchFamily="34" charset="0"/>
              <a:buChar char="•"/>
            </a:pPr>
            <a:r>
              <a:rPr lang="en-GB" dirty="0">
                <a:latin typeface="+mn-lt"/>
              </a:rPr>
              <a:t>Power to raise issues with the Specialised Committee</a:t>
            </a:r>
          </a:p>
          <a:p>
            <a:pPr marL="342900" indent="-342900">
              <a:spcBef>
                <a:spcPts val="0"/>
              </a:spcBef>
              <a:buClr>
                <a:srgbClr val="773289"/>
              </a:buClr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>
              <a:spcBef>
                <a:spcPts val="0"/>
              </a:spcBef>
              <a:buClr>
                <a:srgbClr val="773289"/>
              </a:buClr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lvl="0" indent="-342900">
              <a:spcBef>
                <a:spcPts val="0"/>
              </a:spcBef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endParaRPr lang="en-GB" sz="2000" dirty="0"/>
          </a:p>
          <a:p>
            <a:pPr algn="l">
              <a:lnSpc>
                <a:spcPct val="100000"/>
              </a:lnSpc>
              <a:spcBef>
                <a:spcPts val="0"/>
              </a:spcBef>
              <a:buClr>
                <a:srgbClr val="773289"/>
              </a:buClr>
            </a:pPr>
            <a:endParaRPr lang="en-GB" dirty="0">
              <a:solidFill>
                <a:srgbClr val="7732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 descr="Graphical user interface, text, website&#10;&#10;Description automatically generated">
            <a:extLst>
              <a:ext uri="{FF2B5EF4-FFF2-40B4-BE49-F238E27FC236}">
                <a16:creationId xmlns:a16="http://schemas.microsoft.com/office/drawing/2014/main" id="{50A21FBB-C9A1-4A00-883A-4DF1D0E402F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99"/>
          <a:stretch/>
        </p:blipFill>
        <p:spPr>
          <a:xfrm>
            <a:off x="802602" y="136307"/>
            <a:ext cx="2506655" cy="9376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1969484-ADDD-445E-ACFD-32A380110260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5440" r="16752" b="63947"/>
          <a:stretch/>
        </p:blipFill>
        <p:spPr>
          <a:xfrm>
            <a:off x="-1" y="6432868"/>
            <a:ext cx="12192001" cy="42513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E23B3E0-75A8-4424-B77E-A4FBD983A7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82" t="26173" r="12076" b="29049"/>
          <a:stretch/>
        </p:blipFill>
        <p:spPr>
          <a:xfrm>
            <a:off x="7842391" y="190543"/>
            <a:ext cx="3436084" cy="937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596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BD77CB20-9FE4-46A9-824D-E9F35AF762F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403"/>
          <a:stretch/>
        </p:blipFill>
        <p:spPr>
          <a:xfrm>
            <a:off x="802601" y="5255395"/>
            <a:ext cx="2746055" cy="1177473"/>
          </a:xfrm>
          <a:prstGeom prst="rect">
            <a:avLst/>
          </a:prstGeom>
        </p:spPr>
      </p:pic>
      <p:pic>
        <p:nvPicPr>
          <p:cNvPr id="13" name="Picture 12" descr="Diagram&#10;&#10;Description automatically generated">
            <a:extLst>
              <a:ext uri="{FF2B5EF4-FFF2-40B4-BE49-F238E27FC236}">
                <a16:creationId xmlns:a16="http://schemas.microsoft.com/office/drawing/2014/main" id="{8ED07C7C-8E17-47A2-85EA-59B7A3FA892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40" t="-4674" r="3537" b="7059"/>
          <a:stretch/>
        </p:blipFill>
        <p:spPr>
          <a:xfrm>
            <a:off x="8488907" y="2094743"/>
            <a:ext cx="3703093" cy="433812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FD6B65D-0949-4C15-9FC9-CA6633F49A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561" y="1339103"/>
            <a:ext cx="8776827" cy="788400"/>
          </a:xfrm>
        </p:spPr>
        <p:txBody>
          <a:bodyPr anchor="t" anchorCtr="0">
            <a:normAutofit/>
          </a:bodyPr>
          <a:lstStyle/>
          <a:p>
            <a:pPr algn="l"/>
            <a:r>
              <a:rPr lang="en-GB" sz="3600" b="1" dirty="0">
                <a:solidFill>
                  <a:srgbClr val="164579"/>
                </a:solidFill>
                <a:latin typeface="+mn-lt"/>
                <a:cs typeface="Arial" panose="020B0604020202020204" pitchFamily="34" charset="0"/>
              </a:rPr>
              <a:t>Non diminution commitment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5640ED-123A-47A3-8CD3-9331F2EB6D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2560" y="2127503"/>
            <a:ext cx="8880513" cy="2821015"/>
          </a:xfrm>
        </p:spPr>
        <p:txBody>
          <a:bodyPr/>
          <a:lstStyle/>
          <a:p>
            <a:pPr marL="457200" indent="-457200">
              <a:lnSpc>
                <a:spcPct val="100000"/>
              </a:lnSpc>
              <a:spcBef>
                <a:spcPts val="0"/>
              </a:spcBef>
            </a:pPr>
            <a:r>
              <a:rPr lang="en-GB" dirty="0">
                <a:solidFill>
                  <a:srgbClr val="773289"/>
                </a:solidFill>
                <a:latin typeface="+mn-lt"/>
              </a:rPr>
              <a:t>Breach of non –diminution commitment:</a:t>
            </a: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Is right in ‘</a:t>
            </a:r>
            <a:r>
              <a:rPr lang="en-US" b="1" dirty="0">
                <a:latin typeface="+mn-lt"/>
              </a:rPr>
              <a:t>Rights, Safeguards and Equality of Opportunity’ chapter </a:t>
            </a:r>
            <a:r>
              <a:rPr lang="en-US" dirty="0">
                <a:latin typeface="+mn-lt"/>
              </a:rPr>
              <a:t>of the BGFA?</a:t>
            </a: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  <a:ea typeface="Verdana"/>
              </a:rPr>
              <a:t>Is right in </a:t>
            </a:r>
            <a:r>
              <a:rPr lang="en-US" b="1" dirty="0">
                <a:latin typeface="+mn-lt"/>
                <a:ea typeface="Verdana"/>
              </a:rPr>
              <a:t>NI law </a:t>
            </a:r>
            <a:r>
              <a:rPr lang="en-US" dirty="0">
                <a:latin typeface="+mn-lt"/>
                <a:ea typeface="Verdana"/>
              </a:rPr>
              <a:t>on/before 31 Dec 2020?</a:t>
            </a: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  <a:ea typeface="Verdana"/>
              </a:rPr>
              <a:t>Is right underpinned by </a:t>
            </a:r>
            <a:r>
              <a:rPr lang="en-US" b="1" dirty="0">
                <a:latin typeface="+mn-lt"/>
                <a:ea typeface="Verdana"/>
              </a:rPr>
              <a:t>EU law</a:t>
            </a:r>
            <a:r>
              <a:rPr lang="en-US" dirty="0">
                <a:latin typeface="+mn-lt"/>
                <a:ea typeface="Verdana"/>
              </a:rPr>
              <a:t>?  </a:t>
            </a:r>
          </a:p>
          <a:p>
            <a:pPr marL="285750" indent="-2857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Is there a reduction of right </a:t>
            </a:r>
            <a:r>
              <a:rPr lang="en-US" b="1" dirty="0">
                <a:latin typeface="+mn-lt"/>
              </a:rPr>
              <a:t>as a result of </a:t>
            </a:r>
            <a:r>
              <a:rPr lang="en-US" b="1" dirty="0" err="1">
                <a:latin typeface="+mn-lt"/>
              </a:rPr>
              <a:t>Brexit</a:t>
            </a:r>
            <a:r>
              <a:rPr lang="en-US" dirty="0">
                <a:latin typeface="+mn-lt"/>
              </a:rPr>
              <a:t>?</a:t>
            </a:r>
          </a:p>
        </p:txBody>
      </p:sp>
      <p:pic>
        <p:nvPicPr>
          <p:cNvPr id="10" name="Picture 9" descr="Graphical user interface, text, website&#10;&#10;Description automatically generated">
            <a:extLst>
              <a:ext uri="{FF2B5EF4-FFF2-40B4-BE49-F238E27FC236}">
                <a16:creationId xmlns:a16="http://schemas.microsoft.com/office/drawing/2014/main" id="{50A21FBB-C9A1-4A00-883A-4DF1D0E402F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99"/>
          <a:stretch/>
        </p:blipFill>
        <p:spPr>
          <a:xfrm>
            <a:off x="802602" y="136307"/>
            <a:ext cx="2506655" cy="9376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1969484-ADDD-445E-ACFD-32A380110260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5440" r="16752" b="63947"/>
          <a:stretch/>
        </p:blipFill>
        <p:spPr>
          <a:xfrm>
            <a:off x="-1" y="6432868"/>
            <a:ext cx="12192001" cy="42513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E23B3E0-75A8-4424-B77E-A4FBD983A7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82" t="26173" r="12076" b="29049"/>
          <a:stretch/>
        </p:blipFill>
        <p:spPr>
          <a:xfrm>
            <a:off x="7842391" y="190543"/>
            <a:ext cx="3436084" cy="937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99642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BD77CB20-9FE4-46A9-824D-E9F35AF762F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403"/>
          <a:stretch/>
        </p:blipFill>
        <p:spPr>
          <a:xfrm>
            <a:off x="802601" y="5255395"/>
            <a:ext cx="2746055" cy="1177473"/>
          </a:xfrm>
          <a:prstGeom prst="rect">
            <a:avLst/>
          </a:prstGeom>
        </p:spPr>
      </p:pic>
      <p:pic>
        <p:nvPicPr>
          <p:cNvPr id="13" name="Picture 12" descr="Diagram&#10;&#10;Description automatically generated">
            <a:extLst>
              <a:ext uri="{FF2B5EF4-FFF2-40B4-BE49-F238E27FC236}">
                <a16:creationId xmlns:a16="http://schemas.microsoft.com/office/drawing/2014/main" id="{8ED07C7C-8E17-47A2-85EA-59B7A3FA892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40" t="-4674" r="3537" b="7059"/>
          <a:stretch/>
        </p:blipFill>
        <p:spPr>
          <a:xfrm>
            <a:off x="8488907" y="2094743"/>
            <a:ext cx="3703093" cy="433812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FD6B65D-0949-4C15-9FC9-CA6633F49A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561" y="1339103"/>
            <a:ext cx="8776827" cy="1402808"/>
          </a:xfrm>
        </p:spPr>
        <p:txBody>
          <a:bodyPr anchor="t" anchorCtr="0">
            <a:normAutofit/>
          </a:bodyPr>
          <a:lstStyle/>
          <a:p>
            <a:pPr algn="l"/>
            <a:r>
              <a:rPr lang="en-GB" sz="3600" b="1" dirty="0">
                <a:solidFill>
                  <a:srgbClr val="164579"/>
                </a:solidFill>
                <a:latin typeface="+mn-lt"/>
              </a:rPr>
              <a:t>EU laws within scope of non-diminution commitment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5640ED-123A-47A3-8CD3-9331F2EB6D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9486" y="2127503"/>
            <a:ext cx="8880513" cy="3127892"/>
          </a:xfrm>
        </p:spPr>
        <p:txBody>
          <a:bodyPr/>
          <a:lstStyle/>
          <a:p>
            <a:endParaRPr lang="en-GB" dirty="0"/>
          </a:p>
          <a:p>
            <a:pPr marL="457200" indent="-457200">
              <a:lnSpc>
                <a:spcPct val="100000"/>
              </a:lnSpc>
              <a:spcBef>
                <a:spcPts val="0"/>
              </a:spcBef>
            </a:pPr>
            <a:r>
              <a:rPr lang="en-GB" dirty="0">
                <a:solidFill>
                  <a:srgbClr val="773289"/>
                </a:solidFill>
              </a:rPr>
              <a:t>Non-diminution commitment: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Clr>
                <a:srgbClr val="773289"/>
              </a:buClr>
              <a:buFont typeface="Arial" panose="020B0604020202020204" pitchFamily="34" charset="0"/>
              <a:buChar char="•"/>
            </a:pPr>
            <a:r>
              <a:rPr lang="en-GB" b="1" dirty="0">
                <a:latin typeface="+mn-lt"/>
              </a:rPr>
              <a:t>Annex 1 Directives: </a:t>
            </a:r>
            <a:r>
              <a:rPr lang="en-GB" dirty="0">
                <a:latin typeface="+mn-lt"/>
              </a:rPr>
              <a:t>Certain EU equality laws, including Framework Directive/Gender &amp; Race Directives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Clr>
                <a:srgbClr val="773289"/>
              </a:buClr>
              <a:buFont typeface="Arial" panose="020B0604020202020204" pitchFamily="34" charset="0"/>
              <a:buChar char="•"/>
            </a:pPr>
            <a:r>
              <a:rPr lang="en-GB" b="1" dirty="0">
                <a:latin typeface="+mn-lt"/>
              </a:rPr>
              <a:t>Other EU laws</a:t>
            </a:r>
            <a:r>
              <a:rPr lang="en-GB" dirty="0">
                <a:latin typeface="+mn-lt"/>
              </a:rPr>
              <a:t>, include, for example, on rights for </a:t>
            </a:r>
            <a:r>
              <a:rPr lang="en-GB" u="sng" dirty="0">
                <a:latin typeface="+mn-lt"/>
              </a:rPr>
              <a:t>disabled people</a:t>
            </a:r>
            <a:r>
              <a:rPr lang="en-GB" dirty="0">
                <a:latin typeface="+mn-lt"/>
              </a:rPr>
              <a:t>,</a:t>
            </a: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773289"/>
              </a:buClr>
            </a:pPr>
            <a:r>
              <a:rPr lang="en-GB" dirty="0">
                <a:latin typeface="+mn-lt"/>
              </a:rPr>
              <a:t>    victims’ rights, parental leave and pregnant workers’ rights.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Clr>
                <a:srgbClr val="773289"/>
              </a:buClr>
              <a:buFont typeface="Arial" panose="020B0604020202020204" pitchFamily="34" charset="0"/>
              <a:buChar char="•"/>
            </a:pPr>
            <a:endParaRPr lang="en-GB" dirty="0">
              <a:solidFill>
                <a:srgbClr val="7732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 descr="Graphical user interface, text, website&#10;&#10;Description automatically generated">
            <a:extLst>
              <a:ext uri="{FF2B5EF4-FFF2-40B4-BE49-F238E27FC236}">
                <a16:creationId xmlns:a16="http://schemas.microsoft.com/office/drawing/2014/main" id="{50A21FBB-C9A1-4A00-883A-4DF1D0E402F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99"/>
          <a:stretch/>
        </p:blipFill>
        <p:spPr>
          <a:xfrm>
            <a:off x="802602" y="136307"/>
            <a:ext cx="2506655" cy="9376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1969484-ADDD-445E-ACFD-32A380110260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5440" r="16752" b="63947"/>
          <a:stretch/>
        </p:blipFill>
        <p:spPr>
          <a:xfrm>
            <a:off x="-1" y="6432868"/>
            <a:ext cx="12192001" cy="42513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E23B3E0-75A8-4424-B77E-A4FBD983A7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82" t="26173" r="12076" b="29049"/>
          <a:stretch/>
        </p:blipFill>
        <p:spPr>
          <a:xfrm>
            <a:off x="7842391" y="190543"/>
            <a:ext cx="3436084" cy="937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6716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BD77CB20-9FE4-46A9-824D-E9F35AF762F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403"/>
          <a:stretch/>
        </p:blipFill>
        <p:spPr>
          <a:xfrm>
            <a:off x="802601" y="5255395"/>
            <a:ext cx="2746055" cy="1177473"/>
          </a:xfrm>
          <a:prstGeom prst="rect">
            <a:avLst/>
          </a:prstGeom>
        </p:spPr>
      </p:pic>
      <p:pic>
        <p:nvPicPr>
          <p:cNvPr id="13" name="Picture 12" descr="Diagram&#10;&#10;Description automatically generated">
            <a:extLst>
              <a:ext uri="{FF2B5EF4-FFF2-40B4-BE49-F238E27FC236}">
                <a16:creationId xmlns:a16="http://schemas.microsoft.com/office/drawing/2014/main" id="{8ED07C7C-8E17-47A2-85EA-59B7A3FA892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40" t="-4674" r="3537" b="7059"/>
          <a:stretch/>
        </p:blipFill>
        <p:spPr>
          <a:xfrm>
            <a:off x="8488907" y="2094743"/>
            <a:ext cx="3703093" cy="433812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FD6B65D-0949-4C15-9FC9-CA6633F49A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561" y="1339103"/>
            <a:ext cx="8776827" cy="1402808"/>
          </a:xfrm>
        </p:spPr>
        <p:txBody>
          <a:bodyPr anchor="t" anchorCtr="0">
            <a:normAutofit/>
          </a:bodyPr>
          <a:lstStyle/>
          <a:p>
            <a:pPr algn="l"/>
            <a:r>
              <a:rPr lang="en-GB" sz="3600" b="1" dirty="0">
                <a:solidFill>
                  <a:srgbClr val="164579"/>
                </a:solidFill>
                <a:latin typeface="+mn-lt"/>
              </a:rPr>
              <a:t>EU laws within scope of non-diminution commitment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5640ED-123A-47A3-8CD3-9331F2EB6D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9486" y="2305663"/>
            <a:ext cx="8880513" cy="2949731"/>
          </a:xfrm>
        </p:spPr>
        <p:txBody>
          <a:bodyPr/>
          <a:lstStyle/>
          <a:p>
            <a:endParaRPr lang="en-GB" dirty="0"/>
          </a:p>
          <a:p>
            <a:pPr marL="457200" indent="-457200">
              <a:lnSpc>
                <a:spcPct val="100000"/>
              </a:lnSpc>
              <a:spcBef>
                <a:spcPts val="0"/>
              </a:spcBef>
            </a:pPr>
            <a:r>
              <a:rPr lang="en-GB" b="1" dirty="0">
                <a:solidFill>
                  <a:srgbClr val="773289"/>
                </a:solidFill>
                <a:latin typeface="+mn-lt"/>
              </a:rPr>
              <a:t>Annex 1 Directives –Disability, etc.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</a:pPr>
            <a:endParaRPr lang="en-GB" b="1" dirty="0">
              <a:solidFill>
                <a:srgbClr val="773289"/>
              </a:solidFill>
              <a:latin typeface="+mn-lt"/>
            </a:endParaRP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b="1" dirty="0">
                <a:latin typeface="+mn-lt"/>
              </a:rPr>
              <a:t>Framework Directive (</a:t>
            </a:r>
            <a:r>
              <a:rPr lang="en-GB" b="1" u="sng" dirty="0">
                <a:latin typeface="+mn-lt"/>
              </a:rPr>
              <a:t>disability</a:t>
            </a:r>
            <a:r>
              <a:rPr lang="en-GB" b="1" dirty="0">
                <a:latin typeface="+mn-lt"/>
              </a:rPr>
              <a:t>; religion and belief; age; sexual orientation)</a:t>
            </a:r>
            <a:r>
              <a:rPr lang="en-GB" dirty="0">
                <a:latin typeface="+mn-lt"/>
              </a:rPr>
              <a:t>: </a:t>
            </a:r>
            <a:r>
              <a:rPr lang="uz-Cyrl-UZ" dirty="0">
                <a:latin typeface="+mn-lt"/>
              </a:rPr>
              <a:t>Directive 2000/78/EC of 27 November 2000 </a:t>
            </a:r>
            <a:r>
              <a:rPr lang="en-GB" dirty="0">
                <a:latin typeface="+mn-lt"/>
              </a:rPr>
              <a:t>:</a:t>
            </a:r>
            <a:r>
              <a:rPr lang="uz-Cyrl-UZ" dirty="0">
                <a:latin typeface="+mn-lt"/>
              </a:rPr>
              <a:t>framework for equal treatment in </a:t>
            </a:r>
            <a:r>
              <a:rPr lang="uz-Cyrl-UZ" u="sng" dirty="0">
                <a:latin typeface="+mn-lt"/>
              </a:rPr>
              <a:t>employment and occupation</a:t>
            </a:r>
            <a:r>
              <a:rPr lang="en-GB" dirty="0">
                <a:latin typeface="+mn-lt"/>
              </a:rPr>
              <a:t>.</a:t>
            </a:r>
            <a:endParaRPr lang="uz-Cyrl-UZ" dirty="0">
              <a:latin typeface="+mn-lt"/>
            </a:endParaRPr>
          </a:p>
          <a:p>
            <a:endParaRPr lang="en-GB" dirty="0"/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Clr>
                <a:srgbClr val="773289"/>
              </a:buClr>
              <a:buFont typeface="Arial" panose="020B0604020202020204" pitchFamily="34" charset="0"/>
              <a:buChar char="•"/>
            </a:pPr>
            <a:endParaRPr lang="en-GB" dirty="0">
              <a:solidFill>
                <a:srgbClr val="7732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 descr="Graphical user interface, text, website&#10;&#10;Description automatically generated">
            <a:extLst>
              <a:ext uri="{FF2B5EF4-FFF2-40B4-BE49-F238E27FC236}">
                <a16:creationId xmlns:a16="http://schemas.microsoft.com/office/drawing/2014/main" id="{50A21FBB-C9A1-4A00-883A-4DF1D0E402F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99"/>
          <a:stretch/>
        </p:blipFill>
        <p:spPr>
          <a:xfrm>
            <a:off x="802602" y="136307"/>
            <a:ext cx="2506655" cy="9376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1969484-ADDD-445E-ACFD-32A380110260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5440" r="16752" b="63947"/>
          <a:stretch/>
        </p:blipFill>
        <p:spPr>
          <a:xfrm>
            <a:off x="-1" y="6432868"/>
            <a:ext cx="12192001" cy="42513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E23B3E0-75A8-4424-B77E-A4FBD983A7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82" t="26173" r="12076" b="29049"/>
          <a:stretch/>
        </p:blipFill>
        <p:spPr>
          <a:xfrm>
            <a:off x="7842391" y="190543"/>
            <a:ext cx="3436084" cy="937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7767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BD77CB20-9FE4-46A9-824D-E9F35AF762F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403"/>
          <a:stretch/>
        </p:blipFill>
        <p:spPr>
          <a:xfrm>
            <a:off x="802601" y="5255395"/>
            <a:ext cx="2746055" cy="1177473"/>
          </a:xfrm>
          <a:prstGeom prst="rect">
            <a:avLst/>
          </a:prstGeom>
        </p:spPr>
      </p:pic>
      <p:pic>
        <p:nvPicPr>
          <p:cNvPr id="13" name="Picture 12" descr="Diagram&#10;&#10;Description automatically generated">
            <a:extLst>
              <a:ext uri="{FF2B5EF4-FFF2-40B4-BE49-F238E27FC236}">
                <a16:creationId xmlns:a16="http://schemas.microsoft.com/office/drawing/2014/main" id="{8ED07C7C-8E17-47A2-85EA-59B7A3FA892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40" t="-4674" r="3537" b="7059"/>
          <a:stretch/>
        </p:blipFill>
        <p:spPr>
          <a:xfrm>
            <a:off x="8488907" y="2094743"/>
            <a:ext cx="3703093" cy="433812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FD6B65D-0949-4C15-9FC9-CA6633F49A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561" y="1339103"/>
            <a:ext cx="8776827" cy="1402808"/>
          </a:xfrm>
        </p:spPr>
        <p:txBody>
          <a:bodyPr anchor="t" anchorCtr="0">
            <a:normAutofit/>
          </a:bodyPr>
          <a:lstStyle/>
          <a:p>
            <a:pPr algn="l"/>
            <a:r>
              <a:rPr lang="en-GB" sz="3600" b="1" dirty="0">
                <a:solidFill>
                  <a:srgbClr val="164579"/>
                </a:solidFill>
                <a:latin typeface="+mn-lt"/>
              </a:rPr>
              <a:t>EU laws within scope of non-diminution commitment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5640ED-123A-47A3-8CD3-9331F2EB6D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2560" y="1883831"/>
            <a:ext cx="8880513" cy="3371564"/>
          </a:xfrm>
        </p:spPr>
        <p:txBody>
          <a:bodyPr/>
          <a:lstStyle/>
          <a:p>
            <a:endParaRPr lang="en-GB" dirty="0"/>
          </a:p>
          <a:p>
            <a:r>
              <a:rPr lang="en-GB" b="1" dirty="0">
                <a:solidFill>
                  <a:srgbClr val="773289"/>
                </a:solidFill>
                <a:latin typeface="+mn-lt"/>
              </a:rPr>
              <a:t>Annex 1 Directives </a:t>
            </a:r>
            <a:r>
              <a:rPr lang="en-GB" dirty="0">
                <a:solidFill>
                  <a:srgbClr val="773289"/>
                </a:solidFill>
                <a:latin typeface="+mn-lt"/>
              </a:rPr>
              <a:t>: Race &amp; Gender</a:t>
            </a:r>
          </a:p>
          <a:p>
            <a:r>
              <a:rPr lang="en-GB" b="1" u="sng" dirty="0">
                <a:latin typeface="+mn-lt"/>
              </a:rPr>
              <a:t>Race Equality Directive</a:t>
            </a:r>
            <a:r>
              <a:rPr lang="en-GB" u="sng" dirty="0">
                <a:latin typeface="+mn-lt"/>
              </a:rPr>
              <a:t>: </a:t>
            </a:r>
            <a:r>
              <a:rPr lang="uz-Cyrl-UZ" sz="2000" dirty="0">
                <a:latin typeface="+mn-lt"/>
              </a:rPr>
              <a:t>Directive 2000/43/EC of 29 June 2000</a:t>
            </a:r>
            <a:r>
              <a:rPr lang="en-GB" sz="2000" dirty="0">
                <a:latin typeface="+mn-lt"/>
              </a:rPr>
              <a:t>:</a:t>
            </a:r>
            <a:r>
              <a:rPr lang="uz-Cyrl-UZ" sz="2000" b="1" dirty="0">
                <a:latin typeface="+mn-lt"/>
              </a:rPr>
              <a:t> </a:t>
            </a:r>
            <a:r>
              <a:rPr lang="uz-Cyrl-UZ" sz="2000" dirty="0">
                <a:latin typeface="+mn-lt"/>
              </a:rPr>
              <a:t>equal treatment between persons irrespective of racial or ethnic origin;</a:t>
            </a:r>
            <a:endParaRPr lang="en-GB" sz="2000" dirty="0">
              <a:latin typeface="+mn-lt"/>
            </a:endParaRPr>
          </a:p>
          <a:p>
            <a:pPr lvl="0"/>
            <a:r>
              <a:rPr lang="en-GB" b="1" u="sng" dirty="0">
                <a:latin typeface="+mn-lt"/>
              </a:rPr>
              <a:t>Gender: Goods and Services Directive: </a:t>
            </a:r>
            <a:r>
              <a:rPr lang="uz-Cyrl-UZ" sz="2000" dirty="0">
                <a:latin typeface="+mn-lt"/>
              </a:rPr>
              <a:t>Directive 2004/113/EC </a:t>
            </a:r>
            <a:r>
              <a:rPr lang="en-GB" sz="2000" dirty="0">
                <a:latin typeface="+mn-lt"/>
              </a:rPr>
              <a:t>:</a:t>
            </a:r>
            <a:r>
              <a:rPr lang="uz-Cyrl-UZ" sz="2000" dirty="0">
                <a:latin typeface="+mn-lt"/>
              </a:rPr>
              <a:t> </a:t>
            </a:r>
            <a:r>
              <a:rPr lang="en-GB" sz="2000" dirty="0">
                <a:latin typeface="+mn-lt"/>
              </a:rPr>
              <a:t>e</a:t>
            </a:r>
            <a:r>
              <a:rPr lang="uz-Cyrl-UZ" sz="2000" dirty="0">
                <a:latin typeface="+mn-lt"/>
              </a:rPr>
              <a:t>qual treatment between men and women in the access to and supply of goods and services;</a:t>
            </a:r>
            <a:endParaRPr lang="en-GB" sz="2000" dirty="0">
              <a:latin typeface="+mn-lt"/>
            </a:endParaRPr>
          </a:p>
          <a:p>
            <a:pPr lvl="0"/>
            <a:r>
              <a:rPr lang="en-GB" b="1" u="sng" dirty="0">
                <a:latin typeface="+mn-lt"/>
              </a:rPr>
              <a:t>Gender: Recast Directive:</a:t>
            </a:r>
            <a:r>
              <a:rPr lang="en-GB" u="sng" dirty="0">
                <a:latin typeface="+mn-lt"/>
              </a:rPr>
              <a:t> </a:t>
            </a:r>
            <a:r>
              <a:rPr lang="uz-Cyrl-UZ" sz="2000" dirty="0">
                <a:latin typeface="+mn-lt"/>
              </a:rPr>
              <a:t>Directive 2006/54/EC of 5 July 2006 </a:t>
            </a:r>
            <a:r>
              <a:rPr lang="en-GB" sz="2000" dirty="0">
                <a:latin typeface="+mn-lt"/>
              </a:rPr>
              <a:t>:</a:t>
            </a:r>
            <a:r>
              <a:rPr lang="uz-Cyrl-UZ" sz="2000" dirty="0">
                <a:latin typeface="+mn-lt"/>
              </a:rPr>
              <a:t>equal treatment of men and women in matters of employment and occupation (recast);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Clr>
                <a:srgbClr val="773289"/>
              </a:buClr>
              <a:buFont typeface="Arial" panose="020B0604020202020204" pitchFamily="34" charset="0"/>
              <a:buChar char="•"/>
            </a:pPr>
            <a:endParaRPr lang="en-GB" dirty="0">
              <a:solidFill>
                <a:srgbClr val="7732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 descr="Graphical user interface, text, website&#10;&#10;Description automatically generated">
            <a:extLst>
              <a:ext uri="{FF2B5EF4-FFF2-40B4-BE49-F238E27FC236}">
                <a16:creationId xmlns:a16="http://schemas.microsoft.com/office/drawing/2014/main" id="{50A21FBB-C9A1-4A00-883A-4DF1D0E402F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99"/>
          <a:stretch/>
        </p:blipFill>
        <p:spPr>
          <a:xfrm>
            <a:off x="802602" y="136307"/>
            <a:ext cx="2506655" cy="9376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1969484-ADDD-445E-ACFD-32A380110260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5440" r="16752" b="63947"/>
          <a:stretch/>
        </p:blipFill>
        <p:spPr>
          <a:xfrm>
            <a:off x="-1" y="6432868"/>
            <a:ext cx="12192001" cy="42513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E23B3E0-75A8-4424-B77E-A4FBD983A7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82" t="26173" r="12076" b="29049"/>
          <a:stretch/>
        </p:blipFill>
        <p:spPr>
          <a:xfrm>
            <a:off x="7842391" y="190543"/>
            <a:ext cx="3436084" cy="937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1071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BD77CB20-9FE4-46A9-824D-E9F35AF762F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403"/>
          <a:stretch/>
        </p:blipFill>
        <p:spPr>
          <a:xfrm>
            <a:off x="802601" y="5255395"/>
            <a:ext cx="2746055" cy="1177473"/>
          </a:xfrm>
          <a:prstGeom prst="rect">
            <a:avLst/>
          </a:prstGeom>
        </p:spPr>
      </p:pic>
      <p:pic>
        <p:nvPicPr>
          <p:cNvPr id="13" name="Picture 12" descr="Diagram&#10;&#10;Description automatically generated">
            <a:extLst>
              <a:ext uri="{FF2B5EF4-FFF2-40B4-BE49-F238E27FC236}">
                <a16:creationId xmlns:a16="http://schemas.microsoft.com/office/drawing/2014/main" id="{8ED07C7C-8E17-47A2-85EA-59B7A3FA892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40" t="-4674" r="3537" b="7059"/>
          <a:stretch/>
        </p:blipFill>
        <p:spPr>
          <a:xfrm>
            <a:off x="8488907" y="2094743"/>
            <a:ext cx="3703093" cy="433812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FD6B65D-0949-4C15-9FC9-CA6633F49A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561" y="1339103"/>
            <a:ext cx="8776827" cy="1402808"/>
          </a:xfrm>
        </p:spPr>
        <p:txBody>
          <a:bodyPr anchor="t" anchorCtr="0">
            <a:normAutofit/>
          </a:bodyPr>
          <a:lstStyle/>
          <a:p>
            <a:pPr algn="l"/>
            <a:r>
              <a:rPr lang="en-GB" sz="3600" b="1" dirty="0">
                <a:solidFill>
                  <a:srgbClr val="164579"/>
                </a:solidFill>
                <a:latin typeface="+mn-lt"/>
              </a:rPr>
              <a:t>EU laws within scope of non-diminution commitment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5640ED-123A-47A3-8CD3-9331F2EB6D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2560" y="2127503"/>
            <a:ext cx="8880513" cy="3127892"/>
          </a:xfrm>
        </p:spPr>
        <p:txBody>
          <a:bodyPr/>
          <a:lstStyle/>
          <a:p>
            <a:endParaRPr lang="en-GB" dirty="0"/>
          </a:p>
          <a:p>
            <a:r>
              <a:rPr lang="en-GB" b="1" dirty="0">
                <a:solidFill>
                  <a:srgbClr val="773289"/>
                </a:solidFill>
                <a:latin typeface="+mn-lt"/>
              </a:rPr>
              <a:t>Annex 1 Directives </a:t>
            </a:r>
            <a:r>
              <a:rPr lang="en-GB" dirty="0">
                <a:solidFill>
                  <a:srgbClr val="773289"/>
                </a:solidFill>
                <a:latin typeface="+mn-lt"/>
              </a:rPr>
              <a:t>: Gender</a:t>
            </a:r>
          </a:p>
          <a:p>
            <a:pPr lvl="0"/>
            <a:r>
              <a:rPr lang="en-GB" b="1" u="sng" dirty="0">
                <a:latin typeface="+mn-lt"/>
              </a:rPr>
              <a:t>Gender: Equal Treatment Directive: Self-employment </a:t>
            </a:r>
            <a:r>
              <a:rPr lang="en-GB" u="sng" dirty="0">
                <a:latin typeface="+mn-lt"/>
              </a:rPr>
              <a:t>: </a:t>
            </a:r>
            <a:r>
              <a:rPr lang="uz-Cyrl-UZ" dirty="0">
                <a:latin typeface="+mn-lt"/>
              </a:rPr>
              <a:t>Directive 2010/41/EU 7 July 2010</a:t>
            </a:r>
            <a:r>
              <a:rPr lang="uz-Cyrl-UZ" dirty="0">
                <a:latin typeface="+mn-lt"/>
                <a:hlinkClick r:id="rId5"/>
              </a:rPr>
              <a:t> </a:t>
            </a:r>
            <a:r>
              <a:rPr lang="en-GB" dirty="0">
                <a:latin typeface="+mn-lt"/>
              </a:rPr>
              <a:t>-</a:t>
            </a:r>
            <a:r>
              <a:rPr lang="uz-Cyrl-UZ" dirty="0">
                <a:latin typeface="+mn-lt"/>
              </a:rPr>
              <a:t>equal treatment between men and women engaged in an activity in a self-employed capacity ;</a:t>
            </a:r>
            <a:endParaRPr lang="en-GB" dirty="0">
              <a:latin typeface="+mn-lt"/>
            </a:endParaRPr>
          </a:p>
          <a:p>
            <a:pPr lvl="0"/>
            <a:r>
              <a:rPr lang="en-GB" b="1" u="sng" dirty="0">
                <a:latin typeface="+mn-lt"/>
              </a:rPr>
              <a:t>Gender: Equal Treatment Directive: Social security</a:t>
            </a:r>
            <a:r>
              <a:rPr lang="en-GB" u="sng" dirty="0">
                <a:latin typeface="+mn-lt"/>
              </a:rPr>
              <a:t>: </a:t>
            </a:r>
            <a:r>
              <a:rPr lang="uz-Cyrl-UZ" dirty="0">
                <a:latin typeface="+mn-lt"/>
              </a:rPr>
              <a:t>Directive 79/7/EEC of 19 December 1978</a:t>
            </a:r>
            <a:r>
              <a:rPr lang="en-GB" u="sng" dirty="0">
                <a:latin typeface="+mn-lt"/>
              </a:rPr>
              <a:t>-</a:t>
            </a:r>
            <a:r>
              <a:rPr lang="uz-Cyrl-UZ" u="sng" dirty="0">
                <a:latin typeface="+mn-lt"/>
                <a:hlinkClick r:id="rId6"/>
              </a:rPr>
              <a:t> </a:t>
            </a:r>
            <a:r>
              <a:rPr lang="uz-Cyrl-UZ" dirty="0">
                <a:latin typeface="+mn-lt"/>
              </a:rPr>
              <a:t>equal treatment for men and women in matters of social security</a:t>
            </a:r>
            <a:r>
              <a:rPr lang="en-GB" dirty="0">
                <a:latin typeface="+mn-lt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Clr>
                <a:srgbClr val="773289"/>
              </a:buClr>
              <a:buFont typeface="Arial" panose="020B0604020202020204" pitchFamily="34" charset="0"/>
              <a:buChar char="•"/>
            </a:pPr>
            <a:endParaRPr lang="en-GB" dirty="0">
              <a:solidFill>
                <a:srgbClr val="773289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Clr>
                <a:srgbClr val="773289"/>
              </a:buClr>
              <a:buFont typeface="Arial" panose="020B0604020202020204" pitchFamily="34" charset="0"/>
              <a:buChar char="•"/>
            </a:pPr>
            <a:endParaRPr lang="en-GB" dirty="0">
              <a:solidFill>
                <a:srgbClr val="7732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 descr="Graphical user interface, text, website&#10;&#10;Description automatically generated">
            <a:extLst>
              <a:ext uri="{FF2B5EF4-FFF2-40B4-BE49-F238E27FC236}">
                <a16:creationId xmlns:a16="http://schemas.microsoft.com/office/drawing/2014/main" id="{50A21FBB-C9A1-4A00-883A-4DF1D0E402FE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99"/>
          <a:stretch/>
        </p:blipFill>
        <p:spPr>
          <a:xfrm>
            <a:off x="802602" y="136307"/>
            <a:ext cx="2506655" cy="9376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1969484-ADDD-445E-ACFD-32A380110260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5440" r="16752" b="63947"/>
          <a:stretch/>
        </p:blipFill>
        <p:spPr>
          <a:xfrm>
            <a:off x="-1" y="6432868"/>
            <a:ext cx="12192001" cy="42513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E23B3E0-75A8-4424-B77E-A4FBD983A7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82" t="26173" r="12076" b="29049"/>
          <a:stretch/>
        </p:blipFill>
        <p:spPr>
          <a:xfrm>
            <a:off x="7842391" y="190543"/>
            <a:ext cx="3436084" cy="937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7141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BD77CB20-9FE4-46A9-824D-E9F35AF762F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403"/>
          <a:stretch/>
        </p:blipFill>
        <p:spPr>
          <a:xfrm>
            <a:off x="802601" y="5255395"/>
            <a:ext cx="2746055" cy="1177473"/>
          </a:xfrm>
          <a:prstGeom prst="rect">
            <a:avLst/>
          </a:prstGeom>
        </p:spPr>
      </p:pic>
      <p:pic>
        <p:nvPicPr>
          <p:cNvPr id="13" name="Picture 12" descr="Diagram&#10;&#10;Description automatically generated">
            <a:extLst>
              <a:ext uri="{FF2B5EF4-FFF2-40B4-BE49-F238E27FC236}">
                <a16:creationId xmlns:a16="http://schemas.microsoft.com/office/drawing/2014/main" id="{8ED07C7C-8E17-47A2-85EA-59B7A3FA892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40" t="-4674" r="3537" b="7059"/>
          <a:stretch/>
        </p:blipFill>
        <p:spPr>
          <a:xfrm>
            <a:off x="8488907" y="2094743"/>
            <a:ext cx="3703093" cy="433812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FD6B65D-0949-4C15-9FC9-CA6633F49A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561" y="1339103"/>
            <a:ext cx="8776827" cy="1402808"/>
          </a:xfrm>
        </p:spPr>
        <p:txBody>
          <a:bodyPr anchor="t" anchorCtr="0">
            <a:normAutofit/>
          </a:bodyPr>
          <a:lstStyle/>
          <a:p>
            <a:r>
              <a:rPr lang="en-GB" sz="3600" b="1" dirty="0">
                <a:solidFill>
                  <a:srgbClr val="164579"/>
                </a:solidFill>
                <a:latin typeface="+mn-lt"/>
              </a:rPr>
              <a:t>EU laws within scope of non-diminution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5640ED-123A-47A3-8CD3-9331F2EB6D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2560" y="2251427"/>
            <a:ext cx="8880513" cy="2578835"/>
          </a:xfrm>
        </p:spPr>
        <p:txBody>
          <a:bodyPr/>
          <a:lstStyle/>
          <a:p>
            <a:r>
              <a:rPr lang="en-GB" dirty="0">
                <a:solidFill>
                  <a:srgbClr val="7030A0"/>
                </a:solidFill>
                <a:latin typeface="+mn-lt"/>
              </a:rPr>
              <a:t>What EU disability related laws might be covered?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+mn-lt"/>
              </a:rPr>
              <a:t>EU disability related </a:t>
            </a:r>
            <a:r>
              <a:rPr lang="en-GB" b="1" dirty="0">
                <a:latin typeface="+mn-lt"/>
              </a:rPr>
              <a:t>Regulations</a:t>
            </a:r>
            <a:r>
              <a:rPr lang="en-GB" dirty="0">
                <a:latin typeface="+mn-lt"/>
              </a:rPr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1" dirty="0">
                <a:latin typeface="+mn-lt"/>
              </a:rPr>
              <a:t>EU Directives</a:t>
            </a:r>
            <a:r>
              <a:rPr lang="en-GB" dirty="0">
                <a:latin typeface="+mn-lt"/>
              </a:rPr>
              <a:t>-that contain disability provisions?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+mn-lt"/>
              </a:rPr>
              <a:t>ECNI/NIHRC- </a:t>
            </a:r>
            <a:r>
              <a:rPr lang="en-GB" b="1" dirty="0">
                <a:latin typeface="+mn-lt"/>
              </a:rPr>
              <a:t>Provisional list </a:t>
            </a:r>
            <a:r>
              <a:rPr lang="en-GB" dirty="0">
                <a:latin typeface="+mn-lt"/>
              </a:rPr>
              <a:t>of EU measures-subject to change, not least due to any court decisions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solidFill>
                <a:srgbClr val="773289"/>
              </a:solidFill>
            </a:endParaRPr>
          </a:p>
        </p:txBody>
      </p:sp>
      <p:pic>
        <p:nvPicPr>
          <p:cNvPr id="10" name="Picture 9" descr="Graphical user interface, text, website&#10;&#10;Description automatically generated">
            <a:extLst>
              <a:ext uri="{FF2B5EF4-FFF2-40B4-BE49-F238E27FC236}">
                <a16:creationId xmlns:a16="http://schemas.microsoft.com/office/drawing/2014/main" id="{50A21FBB-C9A1-4A00-883A-4DF1D0E402F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99"/>
          <a:stretch/>
        </p:blipFill>
        <p:spPr>
          <a:xfrm>
            <a:off x="802602" y="136307"/>
            <a:ext cx="2506655" cy="9376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1969484-ADDD-445E-ACFD-32A380110260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5440" r="16752" b="63947"/>
          <a:stretch/>
        </p:blipFill>
        <p:spPr>
          <a:xfrm>
            <a:off x="-1" y="6432868"/>
            <a:ext cx="12192001" cy="42513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E23B3E0-75A8-4424-B77E-A4FBD983A7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82" t="26173" r="12076" b="29049"/>
          <a:stretch/>
        </p:blipFill>
        <p:spPr>
          <a:xfrm>
            <a:off x="7842391" y="190543"/>
            <a:ext cx="3436084" cy="937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7135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BD77CB20-9FE4-46A9-824D-E9F35AF762F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403"/>
          <a:stretch/>
        </p:blipFill>
        <p:spPr>
          <a:xfrm>
            <a:off x="802601" y="5255395"/>
            <a:ext cx="2746055" cy="1177473"/>
          </a:xfrm>
          <a:prstGeom prst="rect">
            <a:avLst/>
          </a:prstGeom>
        </p:spPr>
      </p:pic>
      <p:pic>
        <p:nvPicPr>
          <p:cNvPr id="13" name="Picture 12" descr="Diagram&#10;&#10;Description automatically generated">
            <a:extLst>
              <a:ext uri="{FF2B5EF4-FFF2-40B4-BE49-F238E27FC236}">
                <a16:creationId xmlns:a16="http://schemas.microsoft.com/office/drawing/2014/main" id="{8ED07C7C-8E17-47A2-85EA-59B7A3FA892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40" t="-4674" r="3537" b="7059"/>
          <a:stretch/>
        </p:blipFill>
        <p:spPr>
          <a:xfrm>
            <a:off x="8488907" y="2094743"/>
            <a:ext cx="3703093" cy="433812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FD6B65D-0949-4C15-9FC9-CA6633F49A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561" y="1339103"/>
            <a:ext cx="8776827" cy="1402808"/>
          </a:xfrm>
        </p:spPr>
        <p:txBody>
          <a:bodyPr anchor="t" anchorCtr="0">
            <a:normAutofit/>
          </a:bodyPr>
          <a:lstStyle/>
          <a:p>
            <a:r>
              <a:rPr lang="en-GB" sz="3600" b="1" dirty="0">
                <a:solidFill>
                  <a:srgbClr val="164579"/>
                </a:solidFill>
                <a:latin typeface="+mn-lt"/>
              </a:rPr>
              <a:t>Non-diminution commitment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5640ED-123A-47A3-8CD3-9331F2EB6D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2560" y="2127503"/>
            <a:ext cx="8880513" cy="3127892"/>
          </a:xfrm>
        </p:spPr>
        <p:txBody>
          <a:bodyPr/>
          <a:lstStyle/>
          <a:p>
            <a:r>
              <a:rPr lang="en-GB" dirty="0">
                <a:solidFill>
                  <a:srgbClr val="7030A0"/>
                </a:solidFill>
                <a:latin typeface="+mn-lt"/>
              </a:rPr>
              <a:t>Some emerging issues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+mn-lt"/>
              </a:rPr>
              <a:t>Draft </a:t>
            </a:r>
            <a:r>
              <a:rPr lang="en-GB" b="1" dirty="0">
                <a:latin typeface="+mn-lt"/>
              </a:rPr>
              <a:t>Horizontal Directive</a:t>
            </a:r>
            <a:r>
              <a:rPr lang="en-GB" dirty="0">
                <a:latin typeface="+mn-lt"/>
              </a:rPr>
              <a:t>-disability protection outside employment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+mn-lt"/>
              </a:rPr>
              <a:t>The </a:t>
            </a:r>
            <a:r>
              <a:rPr lang="en-GB" b="1" dirty="0">
                <a:latin typeface="+mn-lt"/>
              </a:rPr>
              <a:t>European Accessibility Act  2019</a:t>
            </a:r>
            <a:r>
              <a:rPr lang="en-GB" dirty="0">
                <a:latin typeface="+mn-lt"/>
              </a:rPr>
              <a:t>: harmonises accessibility requirements for certain products and services across the EU.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latin typeface="+mn-lt"/>
              </a:rPr>
              <a:t>North and South </a:t>
            </a:r>
            <a:r>
              <a:rPr lang="en-GB" b="1" dirty="0">
                <a:latin typeface="+mn-lt"/>
              </a:rPr>
              <a:t>divergence of rights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1" dirty="0">
                <a:latin typeface="+mn-lt"/>
              </a:rPr>
              <a:t>CJEU case law –Annex 1 Directives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>
              <a:solidFill>
                <a:srgbClr val="7732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 descr="Graphical user interface, text, website&#10;&#10;Description automatically generated">
            <a:extLst>
              <a:ext uri="{FF2B5EF4-FFF2-40B4-BE49-F238E27FC236}">
                <a16:creationId xmlns:a16="http://schemas.microsoft.com/office/drawing/2014/main" id="{50A21FBB-C9A1-4A00-883A-4DF1D0E402F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99"/>
          <a:stretch/>
        </p:blipFill>
        <p:spPr>
          <a:xfrm>
            <a:off x="802602" y="136307"/>
            <a:ext cx="2506655" cy="9376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1969484-ADDD-445E-ACFD-32A380110260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5440" r="16752" b="63947"/>
          <a:stretch/>
        </p:blipFill>
        <p:spPr>
          <a:xfrm>
            <a:off x="-1" y="6432868"/>
            <a:ext cx="12192001" cy="42513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E23B3E0-75A8-4424-B77E-A4FBD983A7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82" t="26173" r="12076" b="29049"/>
          <a:stretch/>
        </p:blipFill>
        <p:spPr>
          <a:xfrm>
            <a:off x="7842391" y="190543"/>
            <a:ext cx="3436084" cy="937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425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BD77CB20-9FE4-46A9-824D-E9F35AF762F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403"/>
          <a:stretch/>
        </p:blipFill>
        <p:spPr>
          <a:xfrm>
            <a:off x="802601" y="5255395"/>
            <a:ext cx="2746055" cy="1177473"/>
          </a:xfrm>
          <a:prstGeom prst="rect">
            <a:avLst/>
          </a:prstGeom>
        </p:spPr>
      </p:pic>
      <p:pic>
        <p:nvPicPr>
          <p:cNvPr id="13" name="Picture 12" descr="Diagram&#10;&#10;Description automatically generated">
            <a:extLst>
              <a:ext uri="{FF2B5EF4-FFF2-40B4-BE49-F238E27FC236}">
                <a16:creationId xmlns:a16="http://schemas.microsoft.com/office/drawing/2014/main" id="{8ED07C7C-8E17-47A2-85EA-59B7A3FA892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40" t="-4674" r="3537" b="7059"/>
          <a:stretch/>
        </p:blipFill>
        <p:spPr>
          <a:xfrm>
            <a:off x="8488907" y="2094743"/>
            <a:ext cx="3703093" cy="433812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FD6B65D-0949-4C15-9FC9-CA6633F49A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561" y="1339103"/>
            <a:ext cx="8776827" cy="1102883"/>
          </a:xfrm>
        </p:spPr>
        <p:txBody>
          <a:bodyPr anchor="t" anchorCtr="0">
            <a:normAutofit/>
          </a:bodyPr>
          <a:lstStyle/>
          <a:p>
            <a:pPr algn="l"/>
            <a:r>
              <a:rPr lang="en-GB" sz="3600" b="1" dirty="0">
                <a:solidFill>
                  <a:srgbClr val="164579"/>
                </a:solidFill>
                <a:latin typeface="+mn-lt"/>
              </a:rPr>
              <a:t>‘Keeping pace’ commitment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5640ED-123A-47A3-8CD3-9331F2EB6D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9486" y="2305663"/>
            <a:ext cx="8880513" cy="2524599"/>
          </a:xfrm>
        </p:spPr>
        <p:txBody>
          <a:bodyPr/>
          <a:lstStyle/>
          <a:p>
            <a:endParaRPr lang="en-GB" dirty="0"/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Clr>
                <a:srgbClr val="773289"/>
              </a:buClr>
              <a:buFont typeface="Arial" panose="020B0604020202020204" pitchFamily="34" charset="0"/>
              <a:buChar char="•"/>
            </a:pPr>
            <a:r>
              <a:rPr lang="en-GB" b="1" dirty="0">
                <a:latin typeface="+mn-lt"/>
              </a:rPr>
              <a:t>Only applies to Annex 1 Directives: </a:t>
            </a:r>
            <a:r>
              <a:rPr lang="en-GB" dirty="0">
                <a:latin typeface="+mn-lt"/>
              </a:rPr>
              <a:t>including Framework Directive (disability protections)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Clr>
                <a:srgbClr val="773289"/>
              </a:buClr>
              <a:buFont typeface="Arial" panose="020B0604020202020204" pitchFamily="34" charset="0"/>
              <a:buChar char="•"/>
            </a:pPr>
            <a:r>
              <a:rPr lang="en-GB" b="1" dirty="0">
                <a:latin typeface="+mn-lt"/>
              </a:rPr>
              <a:t>Implications</a:t>
            </a:r>
            <a:r>
              <a:rPr lang="en-GB" dirty="0">
                <a:latin typeface="+mn-lt"/>
              </a:rPr>
              <a:t> for disabled people in NI?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Clr>
                <a:srgbClr val="773289"/>
              </a:buClr>
              <a:buFont typeface="Arial" panose="020B0604020202020204" pitchFamily="34" charset="0"/>
              <a:buChar char="•"/>
            </a:pPr>
            <a:r>
              <a:rPr lang="en-GB" b="1" dirty="0">
                <a:latin typeface="+mn-lt"/>
              </a:rPr>
              <a:t>Breach</a:t>
            </a:r>
            <a:r>
              <a:rPr lang="en-GB" dirty="0">
                <a:latin typeface="+mn-lt"/>
              </a:rPr>
              <a:t> of keeping pace commitment?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Clr>
                <a:srgbClr val="773289"/>
              </a:buClr>
              <a:buFont typeface="Arial" panose="020B0604020202020204" pitchFamily="34" charset="0"/>
              <a:buChar char="•"/>
            </a:pPr>
            <a:endParaRPr lang="en-GB" sz="2800" dirty="0">
              <a:latin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Clr>
                <a:srgbClr val="773289"/>
              </a:buClr>
            </a:pPr>
            <a:endParaRPr lang="en-GB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 algn="l">
              <a:lnSpc>
                <a:spcPct val="100000"/>
              </a:lnSpc>
              <a:spcBef>
                <a:spcPts val="0"/>
              </a:spcBef>
              <a:buClr>
                <a:srgbClr val="773289"/>
              </a:buClr>
              <a:buFont typeface="Arial" panose="020B0604020202020204" pitchFamily="34" charset="0"/>
              <a:buChar char="•"/>
            </a:pPr>
            <a:endParaRPr lang="en-GB" dirty="0">
              <a:solidFill>
                <a:srgbClr val="7732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 descr="Graphical user interface, text, website&#10;&#10;Description automatically generated">
            <a:extLst>
              <a:ext uri="{FF2B5EF4-FFF2-40B4-BE49-F238E27FC236}">
                <a16:creationId xmlns:a16="http://schemas.microsoft.com/office/drawing/2014/main" id="{50A21FBB-C9A1-4A00-883A-4DF1D0E402F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99"/>
          <a:stretch/>
        </p:blipFill>
        <p:spPr>
          <a:xfrm>
            <a:off x="802602" y="136307"/>
            <a:ext cx="2506655" cy="9376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1969484-ADDD-445E-ACFD-32A380110260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5440" r="16752" b="63947"/>
          <a:stretch/>
        </p:blipFill>
        <p:spPr>
          <a:xfrm>
            <a:off x="-1" y="6432868"/>
            <a:ext cx="12192001" cy="42513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E23B3E0-75A8-4424-B77E-A4FBD983A7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82" t="26173" r="12076" b="29049"/>
          <a:stretch/>
        </p:blipFill>
        <p:spPr>
          <a:xfrm>
            <a:off x="7842391" y="190543"/>
            <a:ext cx="3436084" cy="937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0880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BD77CB20-9FE4-46A9-824D-E9F35AF762F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403"/>
          <a:stretch/>
        </p:blipFill>
        <p:spPr>
          <a:xfrm>
            <a:off x="802601" y="5255395"/>
            <a:ext cx="2746055" cy="1177473"/>
          </a:xfrm>
          <a:prstGeom prst="rect">
            <a:avLst/>
          </a:prstGeom>
        </p:spPr>
      </p:pic>
      <p:pic>
        <p:nvPicPr>
          <p:cNvPr id="13" name="Picture 12" descr="Diagram&#10;&#10;Description automatically generated">
            <a:extLst>
              <a:ext uri="{FF2B5EF4-FFF2-40B4-BE49-F238E27FC236}">
                <a16:creationId xmlns:a16="http://schemas.microsoft.com/office/drawing/2014/main" id="{8ED07C7C-8E17-47A2-85EA-59B7A3FA892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40" t="-4674" r="3537" b="7059"/>
          <a:stretch/>
        </p:blipFill>
        <p:spPr>
          <a:xfrm>
            <a:off x="8488907" y="2094743"/>
            <a:ext cx="3703093" cy="433812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FD6B65D-0949-4C15-9FC9-CA6633F49A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7458" y="2074221"/>
            <a:ext cx="8465224" cy="895350"/>
          </a:xfrm>
        </p:spPr>
        <p:txBody>
          <a:bodyPr anchor="t" anchorCtr="0">
            <a:normAutofit fontScale="90000"/>
          </a:bodyPr>
          <a:lstStyle/>
          <a:p>
            <a:pPr algn="l">
              <a:lnSpc>
                <a:spcPct val="100000"/>
              </a:lnSpc>
            </a:pPr>
            <a:r>
              <a:rPr lang="en-GB" sz="4000" b="1" dirty="0">
                <a:solidFill>
                  <a:srgbClr val="164579"/>
                </a:solidFill>
                <a:latin typeface="+mn-lt"/>
                <a:cs typeface="Arial" panose="020B0604020202020204" pitchFamily="34" charset="0"/>
              </a:rPr>
              <a:t>Thank you</a:t>
            </a:r>
            <a:br>
              <a:rPr lang="en-GB" sz="4000" b="1" dirty="0">
                <a:solidFill>
                  <a:srgbClr val="164579"/>
                </a:solidFill>
                <a:latin typeface="+mn-lt"/>
                <a:cs typeface="Arial" panose="020B0604020202020204" pitchFamily="34" charset="0"/>
              </a:rPr>
            </a:br>
            <a:br>
              <a:rPr lang="en-GB" sz="4000" b="1" dirty="0">
                <a:solidFill>
                  <a:srgbClr val="164579"/>
                </a:solidFill>
                <a:latin typeface="+mn-lt"/>
                <a:cs typeface="Arial" panose="020B0604020202020204" pitchFamily="34" charset="0"/>
              </a:rPr>
            </a:br>
            <a:endParaRPr lang="en-GB" sz="4000" b="1" dirty="0">
              <a:solidFill>
                <a:srgbClr val="164579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10" name="Picture 9" descr="Graphical user interface, text, website&#10;&#10;Description automatically generated">
            <a:extLst>
              <a:ext uri="{FF2B5EF4-FFF2-40B4-BE49-F238E27FC236}">
                <a16:creationId xmlns:a16="http://schemas.microsoft.com/office/drawing/2014/main" id="{50A21FBB-C9A1-4A00-883A-4DF1D0E402F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99"/>
          <a:stretch/>
        </p:blipFill>
        <p:spPr>
          <a:xfrm>
            <a:off x="802602" y="136307"/>
            <a:ext cx="2506655" cy="9376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1969484-ADDD-445E-ACFD-32A380110260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5440" r="16752" b="63947"/>
          <a:stretch/>
        </p:blipFill>
        <p:spPr>
          <a:xfrm>
            <a:off x="-1" y="6432868"/>
            <a:ext cx="12192001" cy="42513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E23B3E0-75A8-4424-B77E-A4FBD983A7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82" t="26173" r="12076" b="29049"/>
          <a:stretch/>
        </p:blipFill>
        <p:spPr>
          <a:xfrm>
            <a:off x="7842391" y="190543"/>
            <a:ext cx="3436084" cy="937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538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BD77CB20-9FE4-46A9-824D-E9F35AF762F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403"/>
          <a:stretch/>
        </p:blipFill>
        <p:spPr>
          <a:xfrm>
            <a:off x="802601" y="5255395"/>
            <a:ext cx="2746055" cy="1177473"/>
          </a:xfrm>
          <a:prstGeom prst="rect">
            <a:avLst/>
          </a:prstGeom>
        </p:spPr>
      </p:pic>
      <p:pic>
        <p:nvPicPr>
          <p:cNvPr id="13" name="Picture 12" descr="Diagram&#10;&#10;Description automatically generated">
            <a:extLst>
              <a:ext uri="{FF2B5EF4-FFF2-40B4-BE49-F238E27FC236}">
                <a16:creationId xmlns:a16="http://schemas.microsoft.com/office/drawing/2014/main" id="{8ED07C7C-8E17-47A2-85EA-59B7A3FA892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40" t="-4674" r="3537" b="7059"/>
          <a:stretch/>
        </p:blipFill>
        <p:spPr>
          <a:xfrm>
            <a:off x="8488907" y="2094743"/>
            <a:ext cx="3703093" cy="433812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FD6B65D-0949-4C15-9FC9-CA6633F49A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561" y="1339103"/>
            <a:ext cx="8776827" cy="1402808"/>
          </a:xfrm>
        </p:spPr>
        <p:txBody>
          <a:bodyPr anchor="t" anchorCtr="0">
            <a:normAutofit/>
          </a:bodyPr>
          <a:lstStyle/>
          <a:p>
            <a:pPr algn="l"/>
            <a:r>
              <a:rPr lang="en-GB" sz="3600" b="1" dirty="0">
                <a:solidFill>
                  <a:srgbClr val="164579"/>
                </a:solidFill>
                <a:latin typeface="+mn-lt"/>
                <a:cs typeface="Arial" panose="020B0604020202020204" pitchFamily="34" charset="0"/>
              </a:rPr>
              <a:t>Overview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5640ED-123A-47A3-8CD3-9331F2EB6D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2560" y="2040507"/>
            <a:ext cx="9348517" cy="3214888"/>
          </a:xfrm>
        </p:spPr>
        <p:txBody>
          <a:bodyPr/>
          <a:lstStyle/>
          <a:p>
            <a:pPr marL="285750" indent="-28575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Protocol Article 2 - Text and Elements</a:t>
            </a:r>
          </a:p>
          <a:p>
            <a:pPr marL="285750" indent="-28575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Understanding the Scope of Article 2</a:t>
            </a:r>
          </a:p>
          <a:p>
            <a:pPr marL="285750" indent="-28575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Implications of Article 2 </a:t>
            </a:r>
            <a:endParaRPr lang="en-US" b="1" dirty="0">
              <a:latin typeface="+mn-lt"/>
            </a:endParaRPr>
          </a:p>
          <a:p>
            <a:pPr marL="285750" indent="-28575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</a:rPr>
              <a:t>Implementation of Article 2 </a:t>
            </a:r>
          </a:p>
          <a:p>
            <a:pPr marL="285750" indent="-28575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  <a:ea typeface="Verdana"/>
              </a:rPr>
              <a:t>EU underpinning legislation and transposing provisions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Clr>
                <a:srgbClr val="773289"/>
              </a:buClr>
            </a:pPr>
            <a:endParaRPr lang="en-GB" dirty="0">
              <a:solidFill>
                <a:srgbClr val="7732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 descr="Graphical user interface, text, website&#10;&#10;Description automatically generated">
            <a:extLst>
              <a:ext uri="{FF2B5EF4-FFF2-40B4-BE49-F238E27FC236}">
                <a16:creationId xmlns:a16="http://schemas.microsoft.com/office/drawing/2014/main" id="{50A21FBB-C9A1-4A00-883A-4DF1D0E402F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99"/>
          <a:stretch/>
        </p:blipFill>
        <p:spPr>
          <a:xfrm>
            <a:off x="802602" y="136307"/>
            <a:ext cx="2506655" cy="9376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1969484-ADDD-445E-ACFD-32A380110260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5440" r="16752" b="63947"/>
          <a:stretch/>
        </p:blipFill>
        <p:spPr>
          <a:xfrm>
            <a:off x="-1" y="6432868"/>
            <a:ext cx="12192001" cy="42513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E23B3E0-75A8-4424-B77E-A4FBD983A7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82" t="26173" r="12076" b="29049"/>
          <a:stretch/>
        </p:blipFill>
        <p:spPr>
          <a:xfrm>
            <a:off x="7842391" y="190543"/>
            <a:ext cx="3436084" cy="937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487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BD77CB20-9FE4-46A9-824D-E9F35AF762F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403"/>
          <a:stretch/>
        </p:blipFill>
        <p:spPr>
          <a:xfrm>
            <a:off x="802601" y="5255395"/>
            <a:ext cx="2746055" cy="1177473"/>
          </a:xfrm>
          <a:prstGeom prst="rect">
            <a:avLst/>
          </a:prstGeom>
        </p:spPr>
      </p:pic>
      <p:pic>
        <p:nvPicPr>
          <p:cNvPr id="13" name="Picture 12" descr="Diagram&#10;&#10;Description automatically generated">
            <a:extLst>
              <a:ext uri="{FF2B5EF4-FFF2-40B4-BE49-F238E27FC236}">
                <a16:creationId xmlns:a16="http://schemas.microsoft.com/office/drawing/2014/main" id="{8ED07C7C-8E17-47A2-85EA-59B7A3FA892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40" t="-4674" r="3537" b="7059"/>
          <a:stretch/>
        </p:blipFill>
        <p:spPr>
          <a:xfrm>
            <a:off x="8488907" y="2094743"/>
            <a:ext cx="3703093" cy="433812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FD6B65D-0949-4C15-9FC9-CA6633F49A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561" y="1339103"/>
            <a:ext cx="8776827" cy="701404"/>
          </a:xfrm>
        </p:spPr>
        <p:txBody>
          <a:bodyPr anchor="t" anchorCtr="0">
            <a:normAutofit/>
          </a:bodyPr>
          <a:lstStyle/>
          <a:p>
            <a:pPr algn="l"/>
            <a:r>
              <a:rPr lang="en-GB" sz="3600" b="1" dirty="0">
                <a:solidFill>
                  <a:srgbClr val="164579"/>
                </a:solidFill>
                <a:latin typeface="+mn-lt"/>
                <a:cs typeface="Arial" panose="020B0604020202020204" pitchFamily="34" charset="0"/>
              </a:rPr>
              <a:t>Article 2(1)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5640ED-123A-47A3-8CD3-9331F2EB6D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2560" y="1903445"/>
            <a:ext cx="9423162" cy="3351950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dirty="0">
                <a:effectLst/>
                <a:latin typeface="+mn-lt"/>
                <a:ea typeface="Verdana" panose="020B0604030504040204" pitchFamily="34" charset="0"/>
                <a:cs typeface="Calibri" panose="020F0502020204030204" pitchFamily="34" charset="0"/>
              </a:rPr>
              <a:t>The United Kingdom shall ensure </a:t>
            </a:r>
            <a:r>
              <a:rPr lang="en-GB" b="1" dirty="0">
                <a:effectLst/>
                <a:latin typeface="+mn-lt"/>
                <a:ea typeface="Verdana" panose="020B0604030504040204" pitchFamily="34" charset="0"/>
                <a:cs typeface="Calibri" panose="020F0502020204030204" pitchFamily="34" charset="0"/>
              </a:rPr>
              <a:t>that no diminution of rights, safeguards and equality of opportunity</a:t>
            </a:r>
            <a:r>
              <a:rPr lang="en-GB" dirty="0">
                <a:effectLst/>
                <a:latin typeface="+mn-lt"/>
                <a:ea typeface="Verdana" panose="020B0604030504040204" pitchFamily="34" charset="0"/>
                <a:cs typeface="Calibri" panose="020F0502020204030204" pitchFamily="34" charset="0"/>
              </a:rPr>
              <a:t> as set out in </a:t>
            </a:r>
            <a:r>
              <a:rPr lang="en-GB" b="1" dirty="0">
                <a:effectLst/>
                <a:latin typeface="+mn-lt"/>
                <a:ea typeface="Verdana" panose="020B0604030504040204" pitchFamily="34" charset="0"/>
                <a:cs typeface="Calibri" panose="020F0502020204030204" pitchFamily="34" charset="0"/>
              </a:rPr>
              <a:t>that part of the 1998 Agreement entitled Rights, Safeguards and Equality of Opportunity</a:t>
            </a:r>
            <a:r>
              <a:rPr lang="en-GB" dirty="0">
                <a:effectLst/>
                <a:latin typeface="+mn-lt"/>
                <a:ea typeface="Verdana" panose="020B0604030504040204" pitchFamily="34" charset="0"/>
                <a:cs typeface="Calibri" panose="020F0502020204030204" pitchFamily="34" charset="0"/>
              </a:rPr>
              <a:t> </a:t>
            </a:r>
            <a:r>
              <a:rPr lang="en-GB" b="1" dirty="0">
                <a:effectLst/>
                <a:latin typeface="+mn-lt"/>
                <a:ea typeface="Verdana" panose="020B0604030504040204" pitchFamily="34" charset="0"/>
                <a:cs typeface="Calibri" panose="020F0502020204030204" pitchFamily="34" charset="0"/>
              </a:rPr>
              <a:t>results from</a:t>
            </a:r>
            <a:r>
              <a:rPr lang="en-GB" dirty="0">
                <a:effectLst/>
                <a:latin typeface="+mn-lt"/>
                <a:ea typeface="Verdana" panose="020B0604030504040204" pitchFamily="34" charset="0"/>
                <a:cs typeface="Calibri" panose="020F0502020204030204" pitchFamily="34" charset="0"/>
              </a:rPr>
              <a:t> its withdrawal from the Union, </a:t>
            </a:r>
            <a:r>
              <a:rPr lang="en-GB" b="1" dirty="0">
                <a:effectLst/>
                <a:latin typeface="+mn-lt"/>
                <a:ea typeface="Verdana" panose="020B0604030504040204" pitchFamily="34" charset="0"/>
                <a:cs typeface="Calibri" panose="020F0502020204030204" pitchFamily="34" charset="0"/>
              </a:rPr>
              <a:t>including</a:t>
            </a:r>
            <a:r>
              <a:rPr lang="en-GB" dirty="0">
                <a:effectLst/>
                <a:latin typeface="+mn-lt"/>
                <a:ea typeface="Verdana" panose="020B0604030504040204" pitchFamily="34" charset="0"/>
                <a:cs typeface="Calibri" panose="020F0502020204030204" pitchFamily="34" charset="0"/>
              </a:rPr>
              <a:t> in the area of protection against discrimination as enshrined in the provisions of Union law listed in Annex 1 to this Protocol, and shall implement this paragraph through </a:t>
            </a:r>
            <a:r>
              <a:rPr lang="en-GB" b="1" dirty="0">
                <a:effectLst/>
                <a:latin typeface="+mn-lt"/>
                <a:ea typeface="Verdana" panose="020B0604030504040204" pitchFamily="34" charset="0"/>
                <a:cs typeface="Calibri" panose="020F0502020204030204" pitchFamily="34" charset="0"/>
              </a:rPr>
              <a:t>dedicated mechanisms</a:t>
            </a:r>
            <a:r>
              <a:rPr lang="en-GB" dirty="0">
                <a:effectLst/>
                <a:latin typeface="+mn-lt"/>
                <a:ea typeface="Verdana" panose="020B0604030504040204" pitchFamily="34" charset="0"/>
                <a:cs typeface="Calibri" panose="020F0502020204030204" pitchFamily="34" charset="0"/>
              </a:rPr>
              <a:t>.</a:t>
            </a:r>
            <a:endParaRPr lang="en-GB" dirty="0">
              <a:effectLst/>
              <a:latin typeface="+mn-lt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 descr="Graphical user interface, text, website&#10;&#10;Description automatically generated">
            <a:extLst>
              <a:ext uri="{FF2B5EF4-FFF2-40B4-BE49-F238E27FC236}">
                <a16:creationId xmlns:a16="http://schemas.microsoft.com/office/drawing/2014/main" id="{50A21FBB-C9A1-4A00-883A-4DF1D0E402F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99"/>
          <a:stretch/>
        </p:blipFill>
        <p:spPr>
          <a:xfrm>
            <a:off x="802602" y="136307"/>
            <a:ext cx="2506655" cy="9376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1969484-ADDD-445E-ACFD-32A380110260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5440" r="16752" b="63947"/>
          <a:stretch/>
        </p:blipFill>
        <p:spPr>
          <a:xfrm>
            <a:off x="-1" y="6432868"/>
            <a:ext cx="12192001" cy="42513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E23B3E0-75A8-4424-B77E-A4FBD983A7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82" t="26173" r="12076" b="29049"/>
          <a:stretch/>
        </p:blipFill>
        <p:spPr>
          <a:xfrm>
            <a:off x="7842391" y="190543"/>
            <a:ext cx="3436084" cy="937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697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BD77CB20-9FE4-46A9-824D-E9F35AF762F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403"/>
          <a:stretch/>
        </p:blipFill>
        <p:spPr>
          <a:xfrm>
            <a:off x="802601" y="5255395"/>
            <a:ext cx="2746055" cy="1177473"/>
          </a:xfrm>
          <a:prstGeom prst="rect">
            <a:avLst/>
          </a:prstGeom>
        </p:spPr>
      </p:pic>
      <p:pic>
        <p:nvPicPr>
          <p:cNvPr id="13" name="Picture 12" descr="Diagram&#10;&#10;Description automatically generated">
            <a:extLst>
              <a:ext uri="{FF2B5EF4-FFF2-40B4-BE49-F238E27FC236}">
                <a16:creationId xmlns:a16="http://schemas.microsoft.com/office/drawing/2014/main" id="{8ED07C7C-8E17-47A2-85EA-59B7A3FA892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40" t="-4674" r="3537" b="7059"/>
          <a:stretch/>
        </p:blipFill>
        <p:spPr>
          <a:xfrm>
            <a:off x="8488907" y="2094743"/>
            <a:ext cx="3703093" cy="433812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FD6B65D-0949-4C15-9FC9-CA6633F49A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561" y="1265253"/>
            <a:ext cx="8776827" cy="692428"/>
          </a:xfrm>
        </p:spPr>
        <p:txBody>
          <a:bodyPr anchor="t" anchorCtr="0">
            <a:normAutofit/>
          </a:bodyPr>
          <a:lstStyle/>
          <a:p>
            <a:pPr algn="l"/>
            <a:r>
              <a:rPr lang="en-GB" sz="3600" b="1" dirty="0">
                <a:solidFill>
                  <a:srgbClr val="164579"/>
                </a:solidFill>
                <a:latin typeface="+mn-lt"/>
                <a:cs typeface="Arial" panose="020B0604020202020204" pitchFamily="34" charset="0"/>
              </a:rPr>
              <a:t>Article 2 - elements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5640ED-123A-47A3-8CD3-9331F2EB6D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2560" y="1903445"/>
            <a:ext cx="9292534" cy="3351950"/>
          </a:xfrm>
        </p:spPr>
        <p:txBody>
          <a:bodyPr/>
          <a:lstStyle/>
          <a:p>
            <a:pPr marL="285750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+mn-lt"/>
              </a:rPr>
              <a:t>UK Government commitment </a:t>
            </a:r>
            <a:endParaRPr lang="en-US" sz="2200" dirty="0">
              <a:latin typeface="+mn-lt"/>
              <a:ea typeface="Verdana"/>
            </a:endParaRP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+mn-lt"/>
              </a:rPr>
              <a:t>To protect certain rights currently in place</a:t>
            </a:r>
            <a:endParaRPr lang="en-US" sz="2200" dirty="0">
              <a:latin typeface="+mn-lt"/>
              <a:ea typeface="Verdana"/>
            </a:endParaRP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+mn-lt"/>
              </a:rPr>
              <a:t>In the Rights, Safeguards and Equality of Opportunity chapter of the BGFA</a:t>
            </a: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+mn-lt"/>
                <a:ea typeface="Verdana"/>
              </a:rPr>
              <a:t>And underpinned by EU law</a:t>
            </a:r>
          </a:p>
          <a:p>
            <a:pPr marL="285750" indent="-2857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+mn-lt"/>
              </a:rPr>
              <a:t>Such rights cannot be reduced as a result of Brexit (no diminution)</a:t>
            </a:r>
            <a:endParaRPr lang="en-US" sz="2200" dirty="0">
              <a:latin typeface="+mn-lt"/>
              <a:ea typeface="Verdana"/>
            </a:endParaRPr>
          </a:p>
          <a:p>
            <a:pPr marL="285750" indent="-28575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+mn-lt"/>
              </a:rPr>
              <a:t>6 EU Equality Directives given special protection – NI law will have to match any higher standards adopted by EU (no diminution plus ‘keep pace’)</a:t>
            </a:r>
            <a:endParaRPr lang="en-US" sz="2200" dirty="0">
              <a:latin typeface="+mn-lt"/>
              <a:ea typeface="Verdana"/>
            </a:endParaRP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latin typeface="+mn-lt"/>
              <a:ea typeface="Verdana"/>
            </a:endParaRPr>
          </a:p>
        </p:txBody>
      </p:sp>
      <p:pic>
        <p:nvPicPr>
          <p:cNvPr id="10" name="Picture 9" descr="Graphical user interface, text, website&#10;&#10;Description automatically generated">
            <a:extLst>
              <a:ext uri="{FF2B5EF4-FFF2-40B4-BE49-F238E27FC236}">
                <a16:creationId xmlns:a16="http://schemas.microsoft.com/office/drawing/2014/main" id="{50A21FBB-C9A1-4A00-883A-4DF1D0E402F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99"/>
          <a:stretch/>
        </p:blipFill>
        <p:spPr>
          <a:xfrm>
            <a:off x="802602" y="136307"/>
            <a:ext cx="2506655" cy="9376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1969484-ADDD-445E-ACFD-32A380110260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5440" r="16752" b="63947"/>
          <a:stretch/>
        </p:blipFill>
        <p:spPr>
          <a:xfrm>
            <a:off x="-1" y="6432868"/>
            <a:ext cx="12192001" cy="42513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E23B3E0-75A8-4424-B77E-A4FBD983A7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82" t="26173" r="12076" b="29049"/>
          <a:stretch/>
        </p:blipFill>
        <p:spPr>
          <a:xfrm>
            <a:off x="7842391" y="190543"/>
            <a:ext cx="3436084" cy="937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007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BD77CB20-9FE4-46A9-824D-E9F35AF762F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403"/>
          <a:stretch/>
        </p:blipFill>
        <p:spPr>
          <a:xfrm>
            <a:off x="802601" y="5255395"/>
            <a:ext cx="2746055" cy="1177473"/>
          </a:xfrm>
          <a:prstGeom prst="rect">
            <a:avLst/>
          </a:prstGeom>
        </p:spPr>
      </p:pic>
      <p:pic>
        <p:nvPicPr>
          <p:cNvPr id="13" name="Picture 12" descr="Diagram&#10;&#10;Description automatically generated">
            <a:extLst>
              <a:ext uri="{FF2B5EF4-FFF2-40B4-BE49-F238E27FC236}">
                <a16:creationId xmlns:a16="http://schemas.microsoft.com/office/drawing/2014/main" id="{8ED07C7C-8E17-47A2-85EA-59B7A3FA892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40" t="-4674" r="3537" b="7059"/>
          <a:stretch/>
        </p:blipFill>
        <p:spPr>
          <a:xfrm>
            <a:off x="8488907" y="2094743"/>
            <a:ext cx="3703093" cy="433812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FD6B65D-0949-4C15-9FC9-CA6633F49A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561" y="1339103"/>
            <a:ext cx="10846878" cy="755640"/>
          </a:xfrm>
        </p:spPr>
        <p:txBody>
          <a:bodyPr anchor="t" anchorCtr="0">
            <a:normAutofit/>
          </a:bodyPr>
          <a:lstStyle/>
          <a:p>
            <a:pPr algn="l"/>
            <a:r>
              <a:rPr lang="en-GB" sz="3600" b="1" dirty="0">
                <a:solidFill>
                  <a:srgbClr val="164579"/>
                </a:solidFill>
                <a:latin typeface="+mn-lt"/>
                <a:cs typeface="Arial" panose="020B0604020202020204" pitchFamily="34" charset="0"/>
              </a:rPr>
              <a:t>Rights and safeguards in BGFA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5640ED-123A-47A3-8CD3-9331F2EB6D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2561" y="1883831"/>
            <a:ext cx="9409902" cy="3995926"/>
          </a:xfrm>
        </p:spPr>
        <p:txBody>
          <a:bodyPr/>
          <a:lstStyle/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773289"/>
              </a:buClr>
              <a:buFont typeface="Arial" panose="020B0604020202020204" pitchFamily="34" charset="0"/>
              <a:buChar char="•"/>
            </a:pPr>
            <a:r>
              <a:rPr lang="en-US" dirty="0">
                <a:latin typeface="+mn-lt"/>
                <a:ea typeface="Verdana"/>
                <a:cs typeface="Times New Roman"/>
              </a:rPr>
              <a:t>Signatories commit to “</a:t>
            </a:r>
            <a:r>
              <a:rPr lang="en-US" b="1" dirty="0">
                <a:latin typeface="+mn-lt"/>
                <a:ea typeface="Verdana"/>
                <a:cs typeface="Times New Roman"/>
              </a:rPr>
              <a:t>civil rights </a:t>
            </a:r>
            <a:r>
              <a:rPr lang="en-US" dirty="0">
                <a:latin typeface="+mn-lt"/>
                <a:ea typeface="Verdana"/>
                <a:cs typeface="Times New Roman"/>
              </a:rPr>
              <a:t>and religious liberties of </a:t>
            </a:r>
            <a:r>
              <a:rPr lang="en-US" b="1" dirty="0">
                <a:latin typeface="+mn-lt"/>
                <a:ea typeface="Verdana"/>
                <a:cs typeface="Times New Roman"/>
              </a:rPr>
              <a:t>everyone in the community</a:t>
            </a:r>
            <a:r>
              <a:rPr lang="en-US" dirty="0">
                <a:latin typeface="+mn-lt"/>
                <a:ea typeface="Verdana"/>
                <a:cs typeface="Times New Roman"/>
              </a:rPr>
              <a:t>” and </a:t>
            </a:r>
            <a:r>
              <a:rPr lang="en-US" dirty="0">
                <a:latin typeface="+mn-lt"/>
                <a:ea typeface="Verdana"/>
              </a:rPr>
              <a:t>“</a:t>
            </a:r>
            <a:r>
              <a:rPr lang="en-US" b="1" dirty="0">
                <a:latin typeface="+mn-lt"/>
                <a:ea typeface="Verdana"/>
                <a:cs typeface="Times New Roman"/>
              </a:rPr>
              <a:t>affirm in particular</a:t>
            </a:r>
            <a:r>
              <a:rPr lang="en-US" dirty="0">
                <a:latin typeface="+mn-lt"/>
                <a:ea typeface="Verdana"/>
                <a:cs typeface="Times New Roman"/>
              </a:rPr>
              <a:t>”</a:t>
            </a:r>
            <a:endParaRPr lang="en-US" dirty="0">
              <a:latin typeface="+mn-lt"/>
              <a:ea typeface="Verdana" panose="020B0604030504040204" pitchFamily="34" charset="0"/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773289"/>
              </a:buClr>
              <a:buFont typeface="Arial" panose="020B0604020202020204" pitchFamily="34" charset="0"/>
              <a:buChar char="•"/>
            </a:pPr>
            <a:r>
              <a:rPr lang="en-GB" dirty="0">
                <a:latin typeface="+mn-lt"/>
              </a:rPr>
              <a:t>Right to </a:t>
            </a:r>
            <a:r>
              <a:rPr lang="en-GB" b="1" dirty="0">
                <a:latin typeface="+mn-lt"/>
              </a:rPr>
              <a:t>free political thought</a:t>
            </a:r>
            <a:r>
              <a:rPr lang="en-GB" dirty="0">
                <a:latin typeface="+mn-lt"/>
              </a:rPr>
              <a:t>; freedom/ expression of </a:t>
            </a:r>
            <a:r>
              <a:rPr lang="en-GB" b="1" dirty="0">
                <a:latin typeface="+mn-lt"/>
              </a:rPr>
              <a:t>religion</a:t>
            </a:r>
            <a:r>
              <a:rPr lang="en-GB" dirty="0">
                <a:latin typeface="+mn-lt"/>
              </a:rPr>
              <a:t>; 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773289"/>
              </a:buClr>
              <a:buFont typeface="Arial" panose="020B0604020202020204" pitchFamily="34" charset="0"/>
              <a:buChar char="•"/>
            </a:pPr>
            <a:r>
              <a:rPr lang="en-GB" dirty="0">
                <a:latin typeface="+mn-lt"/>
              </a:rPr>
              <a:t>Right to </a:t>
            </a:r>
            <a:r>
              <a:rPr lang="en-GB" b="1" dirty="0">
                <a:latin typeface="+mn-lt"/>
              </a:rPr>
              <a:t>pursue democratically national/political aspirations</a:t>
            </a:r>
            <a:r>
              <a:rPr lang="en-GB" dirty="0">
                <a:latin typeface="+mn-lt"/>
              </a:rPr>
              <a:t>; seek constitutional change by peaceful/legitimate means; 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773289"/>
              </a:buClr>
              <a:buFont typeface="Arial" panose="020B0604020202020204" pitchFamily="34" charset="0"/>
              <a:buChar char="•"/>
            </a:pPr>
            <a:r>
              <a:rPr lang="en-GB" dirty="0">
                <a:latin typeface="+mn-lt"/>
              </a:rPr>
              <a:t>Right to </a:t>
            </a:r>
            <a:r>
              <a:rPr lang="en-GB" b="1" dirty="0">
                <a:latin typeface="+mn-lt"/>
              </a:rPr>
              <a:t>freely choose one’s place of residence</a:t>
            </a:r>
            <a:r>
              <a:rPr lang="en-GB" dirty="0">
                <a:latin typeface="+mn-lt"/>
              </a:rPr>
              <a:t>; 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773289"/>
              </a:buClr>
              <a:buFont typeface="Arial" panose="020B0604020202020204" pitchFamily="34" charset="0"/>
              <a:buChar char="•"/>
            </a:pPr>
            <a:r>
              <a:rPr lang="en-GB" dirty="0">
                <a:latin typeface="+mn-lt"/>
              </a:rPr>
              <a:t>Right to </a:t>
            </a:r>
            <a:r>
              <a:rPr lang="en-GB" b="1" dirty="0">
                <a:latin typeface="+mn-lt"/>
              </a:rPr>
              <a:t>equal opportunity in all social and economic activity</a:t>
            </a:r>
            <a:r>
              <a:rPr lang="en-GB" dirty="0">
                <a:latin typeface="+mn-lt"/>
              </a:rPr>
              <a:t>, regardless of class, creed, </a:t>
            </a:r>
            <a:r>
              <a:rPr lang="en-GB" b="1" dirty="0">
                <a:latin typeface="+mn-lt"/>
              </a:rPr>
              <a:t>disability</a:t>
            </a:r>
            <a:r>
              <a:rPr lang="en-GB" dirty="0">
                <a:latin typeface="+mn-lt"/>
              </a:rPr>
              <a:t>, gender or ethnicity;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Clr>
                <a:srgbClr val="773289"/>
              </a:buClr>
            </a:pPr>
            <a:endParaRPr lang="en-GB" dirty="0">
              <a:solidFill>
                <a:srgbClr val="7732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 descr="Graphical user interface, text, website&#10;&#10;Description automatically generated">
            <a:extLst>
              <a:ext uri="{FF2B5EF4-FFF2-40B4-BE49-F238E27FC236}">
                <a16:creationId xmlns:a16="http://schemas.microsoft.com/office/drawing/2014/main" id="{50A21FBB-C9A1-4A00-883A-4DF1D0E402F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99"/>
          <a:stretch/>
        </p:blipFill>
        <p:spPr>
          <a:xfrm>
            <a:off x="802602" y="136307"/>
            <a:ext cx="2506655" cy="9376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1969484-ADDD-445E-ACFD-32A380110260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5440" r="16752" b="63947"/>
          <a:stretch/>
        </p:blipFill>
        <p:spPr>
          <a:xfrm>
            <a:off x="-1" y="6432868"/>
            <a:ext cx="12192001" cy="42513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E23B3E0-75A8-4424-B77E-A4FBD983A7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82" t="26173" r="12076" b="29049"/>
          <a:stretch/>
        </p:blipFill>
        <p:spPr>
          <a:xfrm>
            <a:off x="7842391" y="190543"/>
            <a:ext cx="3436084" cy="937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331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BD77CB20-9FE4-46A9-824D-E9F35AF762F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403"/>
          <a:stretch/>
        </p:blipFill>
        <p:spPr>
          <a:xfrm>
            <a:off x="802601" y="5255395"/>
            <a:ext cx="2746055" cy="1177473"/>
          </a:xfrm>
          <a:prstGeom prst="rect">
            <a:avLst/>
          </a:prstGeom>
        </p:spPr>
      </p:pic>
      <p:pic>
        <p:nvPicPr>
          <p:cNvPr id="13" name="Picture 12" descr="Diagram&#10;&#10;Description automatically generated">
            <a:extLst>
              <a:ext uri="{FF2B5EF4-FFF2-40B4-BE49-F238E27FC236}">
                <a16:creationId xmlns:a16="http://schemas.microsoft.com/office/drawing/2014/main" id="{8ED07C7C-8E17-47A2-85EA-59B7A3FA892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40" t="-4674" r="3537" b="7059"/>
          <a:stretch/>
        </p:blipFill>
        <p:spPr>
          <a:xfrm>
            <a:off x="8488907" y="2094743"/>
            <a:ext cx="3703093" cy="433812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FD6B65D-0949-4C15-9FC9-CA6633F49A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561" y="1339104"/>
            <a:ext cx="10846878" cy="755640"/>
          </a:xfrm>
        </p:spPr>
        <p:txBody>
          <a:bodyPr anchor="t" anchorCtr="0">
            <a:normAutofit/>
          </a:bodyPr>
          <a:lstStyle/>
          <a:p>
            <a:pPr algn="l"/>
            <a:r>
              <a:rPr lang="en-GB" sz="3600" b="1" dirty="0">
                <a:solidFill>
                  <a:srgbClr val="164579"/>
                </a:solidFill>
                <a:latin typeface="+mn-lt"/>
                <a:cs typeface="Arial" panose="020B0604020202020204" pitchFamily="34" charset="0"/>
              </a:rPr>
              <a:t>Rights and safeguards in BGFA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5640ED-123A-47A3-8CD3-9331F2EB6D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2561" y="1944803"/>
            <a:ext cx="9409902" cy="3574093"/>
          </a:xfrm>
        </p:spPr>
        <p:txBody>
          <a:bodyPr/>
          <a:lstStyle/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773289"/>
              </a:buClr>
              <a:buFont typeface="Arial" panose="020B0604020202020204" pitchFamily="34" charset="0"/>
              <a:buChar char="•"/>
            </a:pPr>
            <a:r>
              <a:rPr lang="en-GB" dirty="0">
                <a:latin typeface="+mn-lt"/>
              </a:rPr>
              <a:t>Right to </a:t>
            </a:r>
            <a:r>
              <a:rPr lang="en-GB" b="1" dirty="0">
                <a:latin typeface="+mn-lt"/>
              </a:rPr>
              <a:t>freedom from sectarian harassment</a:t>
            </a:r>
            <a:r>
              <a:rPr lang="en-GB" dirty="0">
                <a:latin typeface="+mn-lt"/>
              </a:rPr>
              <a:t>; 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773289"/>
              </a:buClr>
              <a:buFont typeface="Arial" panose="020B0604020202020204" pitchFamily="34" charset="0"/>
              <a:buChar char="•"/>
            </a:pPr>
            <a:r>
              <a:rPr lang="en-GB" dirty="0">
                <a:latin typeface="+mn-lt"/>
              </a:rPr>
              <a:t>Right of </a:t>
            </a:r>
            <a:r>
              <a:rPr lang="en-GB" b="1" dirty="0">
                <a:latin typeface="+mn-lt"/>
              </a:rPr>
              <a:t>women</a:t>
            </a:r>
            <a:r>
              <a:rPr lang="en-GB" dirty="0">
                <a:latin typeface="+mn-lt"/>
              </a:rPr>
              <a:t> </a:t>
            </a:r>
            <a:r>
              <a:rPr lang="en-GB" b="1" dirty="0">
                <a:latin typeface="+mn-lt"/>
              </a:rPr>
              <a:t>to full and equal political participation</a:t>
            </a:r>
            <a:r>
              <a:rPr lang="en-GB" dirty="0">
                <a:latin typeface="+mn-lt"/>
              </a:rPr>
              <a:t>; 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773289"/>
              </a:buClr>
              <a:buFont typeface="Arial" panose="020B0604020202020204" pitchFamily="34" charset="0"/>
              <a:buChar char="•"/>
            </a:pPr>
            <a:r>
              <a:rPr lang="en-GB" b="1" dirty="0">
                <a:latin typeface="+mn-lt"/>
              </a:rPr>
              <a:t>Right of victims to remember as well as to contribute </a:t>
            </a:r>
            <a:r>
              <a:rPr lang="en-GB" dirty="0">
                <a:latin typeface="+mn-lt"/>
              </a:rPr>
              <a:t>to a changed society;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773289"/>
              </a:buClr>
              <a:buFont typeface="Arial" panose="020B0604020202020204" pitchFamily="34" charset="0"/>
              <a:buChar char="•"/>
            </a:pPr>
            <a:r>
              <a:rPr lang="en-GB" dirty="0">
                <a:latin typeface="+mn-lt"/>
              </a:rPr>
              <a:t>UKG to give </a:t>
            </a:r>
            <a:r>
              <a:rPr lang="en-GB" b="1" dirty="0">
                <a:latin typeface="+mn-lt"/>
              </a:rPr>
              <a:t>domestic effect to ECHR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773289"/>
              </a:buClr>
              <a:buFont typeface="Arial" panose="020B0604020202020204" pitchFamily="34" charset="0"/>
              <a:buChar char="•"/>
            </a:pPr>
            <a:r>
              <a:rPr lang="en-GB" dirty="0">
                <a:latin typeface="+mn-lt"/>
              </a:rPr>
              <a:t>Provisions on </a:t>
            </a:r>
            <a:r>
              <a:rPr lang="en-GB" b="1" dirty="0">
                <a:latin typeface="+mn-lt"/>
              </a:rPr>
              <a:t>respect, understanding and tolerance</a:t>
            </a:r>
            <a:r>
              <a:rPr lang="en-GB" dirty="0">
                <a:latin typeface="+mn-lt"/>
              </a:rPr>
              <a:t>, linguistic diversity; ensure symbols/emblems promote mutual respect rather than division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Clr>
                <a:srgbClr val="773289"/>
              </a:buClr>
            </a:pPr>
            <a:endParaRPr lang="en-GB" dirty="0">
              <a:solidFill>
                <a:srgbClr val="7732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 descr="Graphical user interface, text, website&#10;&#10;Description automatically generated">
            <a:extLst>
              <a:ext uri="{FF2B5EF4-FFF2-40B4-BE49-F238E27FC236}">
                <a16:creationId xmlns:a16="http://schemas.microsoft.com/office/drawing/2014/main" id="{50A21FBB-C9A1-4A00-883A-4DF1D0E402F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99"/>
          <a:stretch/>
        </p:blipFill>
        <p:spPr>
          <a:xfrm>
            <a:off x="802602" y="136307"/>
            <a:ext cx="2506655" cy="9376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1969484-ADDD-445E-ACFD-32A380110260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5440" r="16752" b="63947"/>
          <a:stretch/>
        </p:blipFill>
        <p:spPr>
          <a:xfrm>
            <a:off x="-1" y="6432868"/>
            <a:ext cx="12192001" cy="42513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E23B3E0-75A8-4424-B77E-A4FBD983A7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82" t="26173" r="12076" b="29049"/>
          <a:stretch/>
        </p:blipFill>
        <p:spPr>
          <a:xfrm>
            <a:off x="7842391" y="190543"/>
            <a:ext cx="3436084" cy="937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485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BD77CB20-9FE4-46A9-824D-E9F35AF762F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403"/>
          <a:stretch/>
        </p:blipFill>
        <p:spPr>
          <a:xfrm>
            <a:off x="802601" y="5255395"/>
            <a:ext cx="2746055" cy="1177473"/>
          </a:xfrm>
          <a:prstGeom prst="rect">
            <a:avLst/>
          </a:prstGeom>
        </p:spPr>
      </p:pic>
      <p:pic>
        <p:nvPicPr>
          <p:cNvPr id="13" name="Picture 12" descr="Diagram&#10;&#10;Description automatically generated">
            <a:extLst>
              <a:ext uri="{FF2B5EF4-FFF2-40B4-BE49-F238E27FC236}">
                <a16:creationId xmlns:a16="http://schemas.microsoft.com/office/drawing/2014/main" id="{8ED07C7C-8E17-47A2-85EA-59B7A3FA892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40" t="-4674" r="3537" b="7059"/>
          <a:stretch/>
        </p:blipFill>
        <p:spPr>
          <a:xfrm>
            <a:off x="8488907" y="2094743"/>
            <a:ext cx="3703093" cy="433812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FD6B65D-0949-4C15-9FC9-CA6633F49A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560" y="1257299"/>
            <a:ext cx="8776827" cy="837443"/>
          </a:xfrm>
        </p:spPr>
        <p:txBody>
          <a:bodyPr anchor="t" anchorCtr="0">
            <a:normAutofit/>
          </a:bodyPr>
          <a:lstStyle/>
          <a:p>
            <a:pPr algn="l"/>
            <a:r>
              <a:rPr lang="en-GB" sz="3600" b="1" dirty="0">
                <a:solidFill>
                  <a:srgbClr val="164579"/>
                </a:solidFill>
                <a:latin typeface="+mn-lt"/>
                <a:cs typeface="Arial" panose="020B0604020202020204" pitchFamily="34" charset="0"/>
              </a:rPr>
              <a:t>Understanding the Scope of Article 2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5640ED-123A-47A3-8CD3-9331F2EB6D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2560" y="1883831"/>
            <a:ext cx="8880513" cy="3371564"/>
          </a:xfrm>
        </p:spPr>
        <p:txBody>
          <a:bodyPr/>
          <a:lstStyle/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773289"/>
              </a:buClr>
              <a:buFont typeface="Arial" panose="020B0604020202020204" pitchFamily="34" charset="0"/>
              <a:buChar char="•"/>
            </a:pPr>
            <a:r>
              <a:rPr lang="en-GB" dirty="0">
                <a:latin typeface="+mn-lt"/>
              </a:rPr>
              <a:t>BGFA </a:t>
            </a:r>
            <a:r>
              <a:rPr lang="en-GB" b="1" dirty="0">
                <a:latin typeface="+mn-lt"/>
                <a:cs typeface="Arial" panose="020B0604020202020204" pitchFamily="34" charset="0"/>
              </a:rPr>
              <a:t>non-exhaustive list of rights</a:t>
            </a:r>
            <a:r>
              <a:rPr lang="en-GB" dirty="0">
                <a:latin typeface="+mn-lt"/>
                <a:cs typeface="Arial" panose="020B0604020202020204" pitchFamily="34" charset="0"/>
              </a:rPr>
              <a:t>, n</a:t>
            </a:r>
            <a:r>
              <a:rPr lang="en-GB" dirty="0">
                <a:latin typeface="+mn-lt"/>
              </a:rPr>
              <a:t>ot drafted for this purpose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773289"/>
              </a:buClr>
              <a:buFont typeface="Arial" panose="020B0604020202020204" pitchFamily="34" charset="0"/>
              <a:buChar char="•"/>
            </a:pPr>
            <a:r>
              <a:rPr lang="en-GB" dirty="0">
                <a:latin typeface="+mn-lt"/>
              </a:rPr>
              <a:t>Identifying </a:t>
            </a:r>
            <a:r>
              <a:rPr lang="en-GB" b="1" dirty="0">
                <a:latin typeface="+mn-lt"/>
              </a:rPr>
              <a:t>relevant EU</a:t>
            </a:r>
            <a:r>
              <a:rPr lang="en-GB" dirty="0">
                <a:latin typeface="+mn-lt"/>
              </a:rPr>
              <a:t> and </a:t>
            </a:r>
            <a:r>
              <a:rPr lang="en-GB" b="1" dirty="0">
                <a:latin typeface="+mn-lt"/>
              </a:rPr>
              <a:t>domestic legislation 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773289"/>
              </a:buClr>
              <a:buFont typeface="Arial" panose="020B0604020202020204" pitchFamily="34" charset="0"/>
              <a:buChar char="•"/>
            </a:pPr>
            <a:r>
              <a:rPr lang="en-GB" dirty="0">
                <a:latin typeface="+mn-lt"/>
                <a:cs typeface="Arial" panose="020B0604020202020204" pitchFamily="34" charset="0"/>
              </a:rPr>
              <a:t>Diminution subject to two different standards – </a:t>
            </a:r>
            <a:r>
              <a:rPr lang="en-GB" dirty="0">
                <a:latin typeface="+mn-lt"/>
              </a:rPr>
              <a:t>general </a:t>
            </a:r>
            <a:r>
              <a:rPr lang="en-GB" b="1" dirty="0">
                <a:latin typeface="+mn-lt"/>
                <a:cs typeface="Arial" panose="020B0604020202020204" pitchFamily="34" charset="0"/>
              </a:rPr>
              <a:t>no diminution</a:t>
            </a:r>
            <a:r>
              <a:rPr lang="en-GB" dirty="0">
                <a:latin typeface="+mn-lt"/>
                <a:cs typeface="Arial" panose="020B0604020202020204" pitchFamily="34" charset="0"/>
              </a:rPr>
              <a:t> commitment v. ‘</a:t>
            </a:r>
            <a:r>
              <a:rPr lang="en-GB" b="1" dirty="0">
                <a:latin typeface="+mn-lt"/>
                <a:cs typeface="Arial" panose="020B0604020202020204" pitchFamily="34" charset="0"/>
              </a:rPr>
              <a:t>keeping pace</a:t>
            </a:r>
            <a:r>
              <a:rPr lang="en-GB" dirty="0">
                <a:latin typeface="+mn-lt"/>
                <a:cs typeface="Arial" panose="020B0604020202020204" pitchFamily="34" charset="0"/>
              </a:rPr>
              <a:t>’ re: Annex 1 Directives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773289"/>
              </a:buClr>
              <a:buFont typeface="Arial" panose="020B0604020202020204" pitchFamily="34" charset="0"/>
              <a:buChar char="•"/>
            </a:pPr>
            <a:r>
              <a:rPr lang="en-GB" b="1" dirty="0">
                <a:latin typeface="+mn-lt"/>
              </a:rPr>
              <a:t>Obligation of result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773289"/>
              </a:buClr>
              <a:buFont typeface="Arial" panose="020B0604020202020204" pitchFamily="34" charset="0"/>
              <a:buChar char="•"/>
            </a:pPr>
            <a:r>
              <a:rPr lang="en-GB" dirty="0">
                <a:latin typeface="+mn-lt"/>
              </a:rPr>
              <a:t>Context: CJEU Case law; EU Charter; </a:t>
            </a:r>
            <a:r>
              <a:rPr lang="en-GB" b="1" dirty="0">
                <a:latin typeface="+mn-lt"/>
              </a:rPr>
              <a:t>UN CRPD 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773289"/>
              </a:buClr>
              <a:buFont typeface="Arial" panose="020B0604020202020204" pitchFamily="34" charset="0"/>
              <a:buChar char="•"/>
            </a:pPr>
            <a:r>
              <a:rPr lang="en-GB" b="1" dirty="0">
                <a:latin typeface="+mn-lt"/>
              </a:rPr>
              <a:t>Amend or replace</a:t>
            </a:r>
            <a:endParaRPr lang="en-GB" b="1" dirty="0">
              <a:latin typeface="+mn-lt"/>
              <a:cs typeface="Arial" panose="020B0604020202020204" pitchFamily="34" charset="0"/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Clr>
                <a:srgbClr val="773289"/>
              </a:buClr>
              <a:buFont typeface="Arial" panose="020B0604020202020204" pitchFamily="34" charset="0"/>
              <a:buChar char="•"/>
            </a:pPr>
            <a:r>
              <a:rPr lang="en-GB" dirty="0">
                <a:latin typeface="+mn-lt"/>
              </a:rPr>
              <a:t>What would constitute a breach – </a:t>
            </a:r>
            <a:r>
              <a:rPr lang="en-GB" b="1" dirty="0">
                <a:latin typeface="+mn-lt"/>
              </a:rPr>
              <a:t>subject to litigation</a:t>
            </a:r>
            <a:endParaRPr lang="en-GB" sz="2000" b="1" dirty="0">
              <a:latin typeface="+mn-lt"/>
              <a:cs typeface="Arial" panose="020B0604020202020204" pitchFamily="34" charset="0"/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Clr>
                <a:srgbClr val="773289"/>
              </a:buClr>
              <a:buFont typeface="Arial" panose="020B0604020202020204" pitchFamily="34" charset="0"/>
              <a:buChar char="•"/>
            </a:pPr>
            <a:endParaRPr lang="en-GB" sz="2000" dirty="0">
              <a:solidFill>
                <a:srgbClr val="7732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buClr>
                <a:srgbClr val="773289"/>
              </a:buClr>
            </a:pPr>
            <a:endParaRPr lang="en-GB" dirty="0">
              <a:solidFill>
                <a:srgbClr val="7732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 descr="Graphical user interface, text, website&#10;&#10;Description automatically generated">
            <a:extLst>
              <a:ext uri="{FF2B5EF4-FFF2-40B4-BE49-F238E27FC236}">
                <a16:creationId xmlns:a16="http://schemas.microsoft.com/office/drawing/2014/main" id="{50A21FBB-C9A1-4A00-883A-4DF1D0E402F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99"/>
          <a:stretch/>
        </p:blipFill>
        <p:spPr>
          <a:xfrm>
            <a:off x="802602" y="136307"/>
            <a:ext cx="2506655" cy="9376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1969484-ADDD-445E-ACFD-32A380110260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5440" r="16752" b="63947"/>
          <a:stretch/>
        </p:blipFill>
        <p:spPr>
          <a:xfrm>
            <a:off x="-1" y="6432868"/>
            <a:ext cx="12192001" cy="42513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E23B3E0-75A8-4424-B77E-A4FBD983A7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82" t="26173" r="12076" b="29049"/>
          <a:stretch/>
        </p:blipFill>
        <p:spPr>
          <a:xfrm>
            <a:off x="7842391" y="190543"/>
            <a:ext cx="3436084" cy="937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225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BD77CB20-9FE4-46A9-824D-E9F35AF762F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403"/>
          <a:stretch/>
        </p:blipFill>
        <p:spPr>
          <a:xfrm>
            <a:off x="802601" y="5255395"/>
            <a:ext cx="2746055" cy="1177473"/>
          </a:xfrm>
          <a:prstGeom prst="rect">
            <a:avLst/>
          </a:prstGeom>
        </p:spPr>
      </p:pic>
      <p:pic>
        <p:nvPicPr>
          <p:cNvPr id="13" name="Picture 12" descr="Diagram&#10;&#10;Description automatically generated">
            <a:extLst>
              <a:ext uri="{FF2B5EF4-FFF2-40B4-BE49-F238E27FC236}">
                <a16:creationId xmlns:a16="http://schemas.microsoft.com/office/drawing/2014/main" id="{8ED07C7C-8E17-47A2-85EA-59B7A3FA892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40" t="-4674" r="3537" b="7059"/>
          <a:stretch/>
        </p:blipFill>
        <p:spPr>
          <a:xfrm>
            <a:off x="8488907" y="2094743"/>
            <a:ext cx="3703093" cy="433812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FD6B65D-0949-4C15-9FC9-CA6633F49A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561" y="1339103"/>
            <a:ext cx="8776827" cy="701404"/>
          </a:xfrm>
        </p:spPr>
        <p:txBody>
          <a:bodyPr anchor="t" anchorCtr="0">
            <a:normAutofit/>
          </a:bodyPr>
          <a:lstStyle/>
          <a:p>
            <a:pPr algn="l"/>
            <a:r>
              <a:rPr lang="en-GB" sz="3600" b="1" dirty="0">
                <a:solidFill>
                  <a:srgbClr val="164579"/>
                </a:solidFill>
                <a:latin typeface="+mn-lt"/>
                <a:cs typeface="Arial" panose="020B0604020202020204" pitchFamily="34" charset="0"/>
              </a:rPr>
              <a:t>Implications of Article 2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5640ED-123A-47A3-8CD3-9331F2EB6D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2132" y="2251419"/>
            <a:ext cx="9097683" cy="3127892"/>
          </a:xfrm>
        </p:spPr>
        <p:txBody>
          <a:bodyPr/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773289"/>
              </a:buClr>
              <a:buFont typeface="Arial" panose="020B0604020202020204" pitchFamily="34" charset="0"/>
              <a:buChar char="•"/>
            </a:pPr>
            <a:r>
              <a:rPr lang="en-GB" dirty="0">
                <a:latin typeface="+mn-lt"/>
              </a:rPr>
              <a:t>NI Assembly/NI Executive/Ministers: legislative competence amended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773289"/>
              </a:buClr>
            </a:pPr>
            <a:endParaRPr lang="en-GB" dirty="0">
              <a:latin typeface="+mn-lt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773289"/>
              </a:buClr>
              <a:buFont typeface="Arial" panose="020B0604020202020204" pitchFamily="34" charset="0"/>
              <a:buChar char="•"/>
            </a:pPr>
            <a:r>
              <a:rPr lang="en-GB" dirty="0">
                <a:latin typeface="+mn-lt"/>
              </a:rPr>
              <a:t>UK Government: Westminster legislation affecting NI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773289"/>
              </a:buClr>
            </a:pPr>
            <a:endParaRPr lang="en-GB" dirty="0">
              <a:latin typeface="+mn-lt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rgbClr val="773289"/>
              </a:buClr>
              <a:buFont typeface="Arial" panose="020B0604020202020204" pitchFamily="34" charset="0"/>
              <a:buChar char="•"/>
            </a:pPr>
            <a:r>
              <a:rPr lang="en-GB" dirty="0">
                <a:latin typeface="+mn-lt"/>
              </a:rPr>
              <a:t>Individuals have a right of redress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Clr>
                <a:srgbClr val="773289"/>
              </a:buClr>
            </a:pPr>
            <a:endParaRPr lang="en-GB" dirty="0">
              <a:solidFill>
                <a:srgbClr val="7732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 descr="Graphical user interface, text, website&#10;&#10;Description automatically generated">
            <a:extLst>
              <a:ext uri="{FF2B5EF4-FFF2-40B4-BE49-F238E27FC236}">
                <a16:creationId xmlns:a16="http://schemas.microsoft.com/office/drawing/2014/main" id="{50A21FBB-C9A1-4A00-883A-4DF1D0E402F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99"/>
          <a:stretch/>
        </p:blipFill>
        <p:spPr>
          <a:xfrm>
            <a:off x="802602" y="136307"/>
            <a:ext cx="2506655" cy="9376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1969484-ADDD-445E-ACFD-32A380110260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5440" r="16752" b="63947"/>
          <a:stretch/>
        </p:blipFill>
        <p:spPr>
          <a:xfrm>
            <a:off x="-1" y="6432868"/>
            <a:ext cx="12192001" cy="42513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E23B3E0-75A8-4424-B77E-A4FBD983A7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82" t="26173" r="12076" b="29049"/>
          <a:stretch/>
        </p:blipFill>
        <p:spPr>
          <a:xfrm>
            <a:off x="7842391" y="190543"/>
            <a:ext cx="3436084" cy="937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791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BD77CB20-9FE4-46A9-824D-E9F35AF762F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403"/>
          <a:stretch/>
        </p:blipFill>
        <p:spPr>
          <a:xfrm>
            <a:off x="802601" y="5255395"/>
            <a:ext cx="2746055" cy="1177473"/>
          </a:xfrm>
          <a:prstGeom prst="rect">
            <a:avLst/>
          </a:prstGeom>
        </p:spPr>
      </p:pic>
      <p:pic>
        <p:nvPicPr>
          <p:cNvPr id="13" name="Picture 12" descr="Diagram&#10;&#10;Description automatically generated">
            <a:extLst>
              <a:ext uri="{FF2B5EF4-FFF2-40B4-BE49-F238E27FC236}">
                <a16:creationId xmlns:a16="http://schemas.microsoft.com/office/drawing/2014/main" id="{8ED07C7C-8E17-47A2-85EA-59B7A3FA892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340" t="-4674" r="3537" b="7059"/>
          <a:stretch/>
        </p:blipFill>
        <p:spPr>
          <a:xfrm>
            <a:off x="8488907" y="2094743"/>
            <a:ext cx="3703093" cy="433812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FD6B65D-0949-4C15-9FC9-CA6633F49A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2561" y="1160951"/>
            <a:ext cx="8776827" cy="850729"/>
          </a:xfrm>
        </p:spPr>
        <p:txBody>
          <a:bodyPr anchor="t" anchorCtr="0">
            <a:normAutofit/>
          </a:bodyPr>
          <a:lstStyle/>
          <a:p>
            <a:pPr algn="l"/>
            <a:r>
              <a:rPr lang="en-GB" sz="3600" b="1" dirty="0">
                <a:solidFill>
                  <a:srgbClr val="164579"/>
                </a:solidFill>
                <a:latin typeface="+mn-lt"/>
                <a:cs typeface="Arial" panose="020B0604020202020204" pitchFamily="34" charset="0"/>
              </a:rPr>
              <a:t>How is the commitment implemented?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5640ED-123A-47A3-8CD3-9331F2EB6D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2561" y="2251427"/>
            <a:ext cx="8880513" cy="297120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dirty="0">
                <a:solidFill>
                  <a:srgbClr val="773289"/>
                </a:solidFill>
                <a:latin typeface="+mn-lt"/>
              </a:rPr>
              <a:t>Dedicated Mechanism (ECNI/NIHRC)</a:t>
            </a:r>
          </a:p>
          <a:p>
            <a:pPr marL="342900" indent="-342900">
              <a:lnSpc>
                <a:spcPct val="100000"/>
              </a:lnSpc>
              <a:buClr>
                <a:srgbClr val="773289"/>
              </a:buClr>
              <a:buFont typeface="Arial" panose="020B0604020202020204" pitchFamily="34" charset="0"/>
              <a:buChar char="•"/>
            </a:pPr>
            <a:r>
              <a:rPr lang="en-GB" dirty="0">
                <a:latin typeface="+mn-lt"/>
              </a:rPr>
              <a:t>Duties: to monitor, report, advise on,  promote </a:t>
            </a:r>
            <a:br>
              <a:rPr lang="en-GB" dirty="0">
                <a:latin typeface="+mn-lt"/>
              </a:rPr>
            </a:br>
            <a:r>
              <a:rPr lang="en-GB" dirty="0">
                <a:latin typeface="+mn-lt"/>
              </a:rPr>
              <a:t>understanding/ awareness of commitment.</a:t>
            </a:r>
          </a:p>
          <a:p>
            <a:pPr marL="342900" indent="-342900">
              <a:lnSpc>
                <a:spcPct val="100000"/>
              </a:lnSpc>
              <a:buClr>
                <a:srgbClr val="773289"/>
              </a:buClr>
              <a:buFont typeface="Arial" panose="020B0604020202020204" pitchFamily="34" charset="0"/>
              <a:buChar char="•"/>
            </a:pPr>
            <a:r>
              <a:rPr lang="en-GB" dirty="0">
                <a:latin typeface="+mn-lt"/>
              </a:rPr>
              <a:t>Powers: include enforcement powers: can assist</a:t>
            </a:r>
            <a:br>
              <a:rPr lang="en-GB" dirty="0">
                <a:latin typeface="+mn-lt"/>
              </a:rPr>
            </a:br>
            <a:r>
              <a:rPr lang="en-GB" dirty="0">
                <a:latin typeface="+mn-lt"/>
              </a:rPr>
              <a:t>individuals bring legal action, and use ‘own motion’ </a:t>
            </a:r>
            <a:br>
              <a:rPr lang="en-GB" dirty="0">
                <a:latin typeface="+mn-lt"/>
              </a:rPr>
            </a:br>
            <a:r>
              <a:rPr lang="en-GB" dirty="0">
                <a:latin typeface="+mn-lt"/>
              </a:rPr>
              <a:t>and intervention powers. </a:t>
            </a:r>
          </a:p>
          <a:p>
            <a:pPr marL="342900" indent="-342900">
              <a:spcBef>
                <a:spcPts val="0"/>
              </a:spcBef>
              <a:buClr>
                <a:srgbClr val="773289"/>
              </a:buClr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>
              <a:spcBef>
                <a:spcPts val="0"/>
              </a:spcBef>
              <a:buClr>
                <a:srgbClr val="773289"/>
              </a:buClr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lvl="0" indent="-342900">
              <a:spcBef>
                <a:spcPts val="0"/>
              </a:spcBef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endParaRPr lang="en-GB" sz="2000" dirty="0"/>
          </a:p>
          <a:p>
            <a:pPr algn="l">
              <a:lnSpc>
                <a:spcPct val="100000"/>
              </a:lnSpc>
              <a:spcBef>
                <a:spcPts val="0"/>
              </a:spcBef>
              <a:buClr>
                <a:srgbClr val="773289"/>
              </a:buClr>
            </a:pPr>
            <a:endParaRPr lang="en-GB" dirty="0">
              <a:solidFill>
                <a:srgbClr val="77328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 descr="Graphical user interface, text, website&#10;&#10;Description automatically generated">
            <a:extLst>
              <a:ext uri="{FF2B5EF4-FFF2-40B4-BE49-F238E27FC236}">
                <a16:creationId xmlns:a16="http://schemas.microsoft.com/office/drawing/2014/main" id="{50A21FBB-C9A1-4A00-883A-4DF1D0E402F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99"/>
          <a:stretch/>
        </p:blipFill>
        <p:spPr>
          <a:xfrm>
            <a:off x="802602" y="136307"/>
            <a:ext cx="2506655" cy="9376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1969484-ADDD-445E-ACFD-32A380110260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5440" r="16752" b="63947"/>
          <a:stretch/>
        </p:blipFill>
        <p:spPr>
          <a:xfrm>
            <a:off x="-1" y="6432868"/>
            <a:ext cx="12192001" cy="42513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E23B3E0-75A8-4424-B77E-A4FBD983A7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82" t="26173" r="12076" b="29049"/>
          <a:stretch/>
        </p:blipFill>
        <p:spPr>
          <a:xfrm>
            <a:off x="7842391" y="190543"/>
            <a:ext cx="3436084" cy="937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157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DC2B27FF6E44438F904410BC48B24A" ma:contentTypeVersion="11" ma:contentTypeDescription="Create a new document." ma:contentTypeScope="" ma:versionID="6c01252cb51888dbd08d33b4bb2b6b10">
  <xsd:schema xmlns:xsd="http://www.w3.org/2001/XMLSchema" xmlns:xs="http://www.w3.org/2001/XMLSchema" xmlns:p="http://schemas.microsoft.com/office/2006/metadata/properties" xmlns:ns2="ea09e9fc-379a-42ee-8df3-44583002b528" xmlns:ns3="ed086548-c02c-4137-b81a-e76ef2108fdb" targetNamespace="http://schemas.microsoft.com/office/2006/metadata/properties" ma:root="true" ma:fieldsID="84a89e55c05851317d9ad53cc388d64e" ns2:_="" ns3:_="">
    <xsd:import namespace="ea09e9fc-379a-42ee-8df3-44583002b528"/>
    <xsd:import namespace="ed086548-c02c-4137-b81a-e76ef2108f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09e9fc-379a-42ee-8df3-44583002b5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086548-c02c-4137-b81a-e76ef2108fdb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3852040-223D-40C9-98DB-EA1F42FDF5C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a09e9fc-379a-42ee-8df3-44583002b528"/>
    <ds:schemaRef ds:uri="ed086548-c02c-4137-b81a-e76ef2108f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B096B56-E8B1-466B-B6C5-845D4441C92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590405D-3AEA-4D73-8460-894A463DCFED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ed086548-c02c-4137-b81a-e76ef2108fdb"/>
    <ds:schemaRef ds:uri="ea09e9fc-379a-42ee-8df3-44583002b528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1227</TotalTime>
  <Words>1058</Words>
  <Application>Microsoft Office PowerPoint</Application>
  <PresentationFormat>Widescreen</PresentationFormat>
  <Paragraphs>130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Equality and Human Rights for Disabled People after Brexit:  UK Government’s commitment under Article 2, Protocol </vt:lpstr>
      <vt:lpstr>Overview</vt:lpstr>
      <vt:lpstr>Article 2(1)</vt:lpstr>
      <vt:lpstr>Article 2 - elements</vt:lpstr>
      <vt:lpstr>Rights and safeguards in BGFA</vt:lpstr>
      <vt:lpstr>Rights and safeguards in BGFA</vt:lpstr>
      <vt:lpstr>Understanding the Scope of Article 2  </vt:lpstr>
      <vt:lpstr>Implications of Article 2 </vt:lpstr>
      <vt:lpstr>How is the commitment implemented?</vt:lpstr>
      <vt:lpstr>How is the commitment implemented?</vt:lpstr>
      <vt:lpstr>Non diminution commitment </vt:lpstr>
      <vt:lpstr>EU laws within scope of non-diminution commitment</vt:lpstr>
      <vt:lpstr>EU laws within scope of non-diminution commitment</vt:lpstr>
      <vt:lpstr>EU laws within scope of non-diminution commitment</vt:lpstr>
      <vt:lpstr>EU laws within scope of non-diminution commitment</vt:lpstr>
      <vt:lpstr>EU laws within scope of non-diminution</vt:lpstr>
      <vt:lpstr>Non-diminution commitment</vt:lpstr>
      <vt:lpstr>‘Keeping pace’ commitment</vt:lpstr>
      <vt:lpstr>Thank you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Melanie Bradford</dc:creator>
  <cp:lastModifiedBy>Conor Boyle</cp:lastModifiedBy>
  <cp:revision>35</cp:revision>
  <dcterms:created xsi:type="dcterms:W3CDTF">2021-05-14T09:50:11Z</dcterms:created>
  <dcterms:modified xsi:type="dcterms:W3CDTF">2022-02-08T15:31:30Z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0x010100E3DC2B27FF6E44438F904410BC48B24A</vt:lpwstr>
  </property>
</Properties>
</file>